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10287000" cx="18288000"/>
  <p:notesSz cx="6858000" cy="9144000"/>
  <p:embeddedFontLst>
    <p:embeddedFont>
      <p:font typeface="Poppins"/>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3" roundtripDataSignature="AMtx7mhKdPbfPT0PAnVAZ60iEIRYulV/+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des Lu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Poppins-boldItalic.fntdata"/><Relationship Id="rId10" Type="http://schemas.openxmlformats.org/officeDocument/2006/relationships/slide" Target="slides/slide4.xml"/><Relationship Id="rId21" Type="http://schemas.openxmlformats.org/officeDocument/2006/relationships/font" Target="fonts/Poppins-bold.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4T22:53:28.984">
    <p:pos x="415" y="997"/>
    <p:text>Feedback:
Explore unique features that enhance convenience and usability for individuals with upper body disabilities.</p:text>
    <p:extLst>
      <p:ext uri="{C676402C-5697-4E1C-873F-D02D1690AC5C}">
        <p15:threadingInfo timeZoneBias="0"/>
      </p:ext>
      <p:ext uri="http://customooxmlschemas.google.com/">
        <go:slidesCustomData xmlns:go="http://customooxmlschemas.google.com/" commentPostId="AAABYKLxlP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8270d65f1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18270d65f1_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8270d65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18270d65f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8270d65f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18270d65f1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conclude, our adaptive glove is designed to address the challenges faced by one-armed golfers by preventing injuries, enhancing grip and support, and promoting confidence. Through innovative design and a focus on inclusivity, we aim to make adaptive sports more accessible and enjoyable for all.</a:t>
            </a:r>
            <a:endParaRPr/>
          </a:p>
        </p:txBody>
      </p:sp>
      <p:sp>
        <p:nvSpPr>
          <p:cNvPr id="247" name="Google Shape;2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13"/>
              </a:lnSpc>
              <a:spcBef>
                <a:spcPts val="0"/>
              </a:spcBef>
              <a:spcAft>
                <a:spcPts val="0"/>
              </a:spcAft>
              <a:buClr>
                <a:schemeClr val="dk1"/>
              </a:buClr>
              <a:buFont typeface="Arial"/>
              <a:buNone/>
            </a:pPr>
            <a:r>
              <a:rPr lang="en-US" sz="1200">
                <a:solidFill>
                  <a:schemeClr val="dk1"/>
                </a:solidFill>
              </a:rPr>
              <a:t>Adaptive golf is a modified version of golf designed to make the sport accessible and enjoyable for individuals with physical, cognitive, or sensory disabilities by using specialized equipment, techniques, and inclusive environments.</a:t>
            </a:r>
            <a:endParaRPr sz="1200">
              <a:solidFill>
                <a:schemeClr val="dk1"/>
              </a:solidFill>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Project Objectives: </a:t>
            </a:r>
            <a:r>
              <a:rPr lang="en-US">
                <a:solidFill>
                  <a:schemeClr val="dk1"/>
                </a:solidFill>
              </a:rPr>
              <a:t>The product is designed to </a:t>
            </a:r>
            <a:r>
              <a:rPr b="1" lang="en-US">
                <a:solidFill>
                  <a:schemeClr val="dk1"/>
                </a:solidFill>
              </a:rPr>
              <a:t>prevent injuries</a:t>
            </a:r>
            <a:r>
              <a:rPr lang="en-US">
                <a:solidFill>
                  <a:schemeClr val="dk1"/>
                </a:solidFill>
              </a:rPr>
              <a:t>, </a:t>
            </a:r>
            <a:r>
              <a:rPr b="1" lang="en-US">
                <a:solidFill>
                  <a:schemeClr val="dk1"/>
                </a:solidFill>
              </a:rPr>
              <a:t>enhance grip and support</a:t>
            </a:r>
            <a:r>
              <a:rPr lang="en-US">
                <a:solidFill>
                  <a:schemeClr val="dk1"/>
                </a:solidFill>
              </a:rPr>
              <a:t>, and </a:t>
            </a:r>
            <a:r>
              <a:rPr b="1" lang="en-US">
                <a:solidFill>
                  <a:schemeClr val="dk1"/>
                </a:solidFill>
              </a:rPr>
              <a:t>boost confidence</a:t>
            </a:r>
            <a:r>
              <a:rPr lang="en-US">
                <a:solidFill>
                  <a:schemeClr val="dk1"/>
                </a:solidFill>
              </a:rPr>
              <a:t> for adaptive athletes, specifically promoting </a:t>
            </a:r>
            <a:r>
              <a:rPr b="1" lang="en-US">
                <a:solidFill>
                  <a:schemeClr val="dk1"/>
                </a:solidFill>
              </a:rPr>
              <a:t>inclusivity in adaptive sports</a:t>
            </a:r>
            <a:r>
              <a:rPr lang="en-US">
                <a:solidFill>
                  <a:schemeClr val="dk1"/>
                </a:solidFill>
              </a:rPr>
              <a:t>. Its innovative design aims to assist in the </a:t>
            </a:r>
            <a:r>
              <a:rPr b="1" lang="en-US">
                <a:solidFill>
                  <a:schemeClr val="dk1"/>
                </a:solidFill>
              </a:rPr>
              <a:t>prevention of arthritis formation in the wrist</a:t>
            </a:r>
            <a:r>
              <a:rPr lang="en-US">
                <a:solidFill>
                  <a:schemeClr val="dk1"/>
                </a:solidFill>
              </a:rPr>
              <a:t>, providing ergonomic and functional support tailored to the needs of one-armed golfers and other individuals with upper body disabilities.</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8270d65f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Studies indicate that unilateral overuse is a significant risk factor for osteoarthritis, as cartilage wear accelerates under continuous stress (Lohmander et al., 2007). This research demonstrated that the long-term risk of osteoarthritis is increased due to the abnormal mechanical load on bodily joints after an injury. </a:t>
            </a:r>
            <a:endParaRPr/>
          </a:p>
          <a:p>
            <a:pPr indent="0" lvl="0" marL="0" rtl="0" algn="l">
              <a:spcBef>
                <a:spcPts val="0"/>
              </a:spcBef>
              <a:spcAft>
                <a:spcPts val="0"/>
              </a:spcAft>
              <a:buClr>
                <a:schemeClr val="dk1"/>
              </a:buClr>
              <a:buSzPts val="1100"/>
              <a:buFont typeface="Arial"/>
              <a:buNone/>
            </a:pPr>
            <a:r>
              <a:rPr lang="en-US"/>
              <a:t>Additionally, individuals engaged in repetitive sports-related motions are at an increased risk of joint degeneration over time (Felson, 2013). This study concluded that osteoarthritis is influenced by mechanical factors, where repetitive joint stress leads to cartilage breakdown, particularly in weight-bearing joints.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g318270d65f1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end - keeping these findings in mind, we came up with an accessible design for our product…</a:t>
            </a:r>
            <a:endParaRPr/>
          </a:p>
        </p:txBody>
      </p:sp>
      <p:sp>
        <p:nvSpPr>
          <p:cNvPr id="169" name="Google Shape;1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drive.google.com/file/d/14v3Yq9fEYbv8X7XKU7cDZ3vMVM6t5x7b/view"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83" name="Shape 83"/>
        <p:cNvGrpSpPr/>
        <p:nvPr/>
      </p:nvGrpSpPr>
      <p:grpSpPr>
        <a:xfrm>
          <a:off x="0" y="0"/>
          <a:ext cx="0" cy="0"/>
          <a:chOff x="0" y="0"/>
          <a:chExt cx="0" cy="0"/>
        </a:xfrm>
      </p:grpSpPr>
      <p:sp>
        <p:nvSpPr>
          <p:cNvPr id="84" name="Google Shape;84;p1"/>
          <p:cNvSpPr/>
          <p:nvPr/>
        </p:nvSpPr>
        <p:spPr>
          <a:xfrm flipH="1">
            <a:off x="-1839842" y="-883086"/>
            <a:ext cx="20366931" cy="13569468"/>
          </a:xfrm>
          <a:custGeom>
            <a:rect b="b" l="l" r="r" t="t"/>
            <a:pathLst>
              <a:path extrusionOk="0" h="13569468" w="20366931">
                <a:moveTo>
                  <a:pt x="20366932" y="0"/>
                </a:moveTo>
                <a:lnTo>
                  <a:pt x="0" y="0"/>
                </a:lnTo>
                <a:lnTo>
                  <a:pt x="0" y="13569468"/>
                </a:lnTo>
                <a:lnTo>
                  <a:pt x="20366932" y="13569468"/>
                </a:lnTo>
                <a:lnTo>
                  <a:pt x="20366932" y="0"/>
                </a:lnTo>
                <a:close/>
              </a:path>
            </a:pathLst>
          </a:custGeom>
          <a:blipFill rotWithShape="1">
            <a:blip r:embed="rId3">
              <a:alphaModFix amt="42000"/>
            </a:blip>
            <a:stretch>
              <a:fillRect b="0" l="0" r="0" t="0"/>
            </a:stretch>
          </a:blipFill>
          <a:ln>
            <a:noFill/>
          </a:ln>
        </p:spPr>
      </p:sp>
      <p:grpSp>
        <p:nvGrpSpPr>
          <p:cNvPr id="85" name="Google Shape;85;p1"/>
          <p:cNvGrpSpPr/>
          <p:nvPr/>
        </p:nvGrpSpPr>
        <p:grpSpPr>
          <a:xfrm>
            <a:off x="13211866" y="-72330"/>
            <a:ext cx="2470110" cy="11372230"/>
            <a:chOff x="0" y="-19050"/>
            <a:chExt cx="650564" cy="2995155"/>
          </a:xfrm>
        </p:grpSpPr>
        <p:sp>
          <p:nvSpPr>
            <p:cNvPr id="86" name="Google Shape;86;p1"/>
            <p:cNvSpPr/>
            <p:nvPr/>
          </p:nvSpPr>
          <p:spPr>
            <a:xfrm>
              <a:off x="0" y="0"/>
              <a:ext cx="650564" cy="2976105"/>
            </a:xfrm>
            <a:custGeom>
              <a:rect b="b" l="l" r="r" t="t"/>
              <a:pathLst>
                <a:path extrusionOk="0" h="2976105" w="650564">
                  <a:moveTo>
                    <a:pt x="0" y="0"/>
                  </a:moveTo>
                  <a:lnTo>
                    <a:pt x="650564" y="0"/>
                  </a:lnTo>
                  <a:lnTo>
                    <a:pt x="650564" y="2976105"/>
                  </a:lnTo>
                  <a:lnTo>
                    <a:pt x="0" y="2976105"/>
                  </a:lnTo>
                  <a:close/>
                </a:path>
              </a:pathLst>
            </a:custGeom>
            <a:solidFill>
              <a:srgbClr val="397D5A"/>
            </a:solidFill>
            <a:ln>
              <a:noFill/>
            </a:ln>
          </p:spPr>
        </p:sp>
        <p:sp>
          <p:nvSpPr>
            <p:cNvPr id="87" name="Google Shape;87;p1"/>
            <p:cNvSpPr txBox="1"/>
            <p:nvPr/>
          </p:nvSpPr>
          <p:spPr>
            <a:xfrm>
              <a:off x="0" y="-19050"/>
              <a:ext cx="650564" cy="299515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 name="Google Shape;88;p1"/>
          <p:cNvSpPr/>
          <p:nvPr/>
        </p:nvSpPr>
        <p:spPr>
          <a:xfrm>
            <a:off x="16384715" y="9009597"/>
            <a:ext cx="3806571" cy="2083232"/>
          </a:xfrm>
          <a:custGeom>
            <a:rect b="b" l="l" r="r" t="t"/>
            <a:pathLst>
              <a:path extrusionOk="0" h="2083232" w="3806571">
                <a:moveTo>
                  <a:pt x="0" y="0"/>
                </a:moveTo>
                <a:lnTo>
                  <a:pt x="3806570" y="0"/>
                </a:lnTo>
                <a:lnTo>
                  <a:pt x="3806570" y="2083232"/>
                </a:lnTo>
                <a:lnTo>
                  <a:pt x="0" y="2083232"/>
                </a:lnTo>
                <a:lnTo>
                  <a:pt x="0" y="0"/>
                </a:lnTo>
                <a:close/>
              </a:path>
            </a:pathLst>
          </a:custGeom>
          <a:blipFill rotWithShape="1">
            <a:blip r:embed="rId4">
              <a:alphaModFix/>
            </a:blip>
            <a:stretch>
              <a:fillRect b="0" l="0" r="0" t="0"/>
            </a:stretch>
          </a:blipFill>
          <a:ln>
            <a:noFill/>
          </a:ln>
        </p:spPr>
      </p:sp>
      <p:grpSp>
        <p:nvGrpSpPr>
          <p:cNvPr id="89" name="Google Shape;89;p1"/>
          <p:cNvGrpSpPr/>
          <p:nvPr/>
        </p:nvGrpSpPr>
        <p:grpSpPr>
          <a:xfrm>
            <a:off x="1227773" y="4083810"/>
            <a:ext cx="110237" cy="2898805"/>
            <a:chOff x="0" y="-19050"/>
            <a:chExt cx="26312" cy="691905"/>
          </a:xfrm>
        </p:grpSpPr>
        <p:sp>
          <p:nvSpPr>
            <p:cNvPr id="90" name="Google Shape;90;p1"/>
            <p:cNvSpPr/>
            <p:nvPr/>
          </p:nvSpPr>
          <p:spPr>
            <a:xfrm>
              <a:off x="0" y="0"/>
              <a:ext cx="26312" cy="672855"/>
            </a:xfrm>
            <a:custGeom>
              <a:rect b="b" l="l" r="r" t="t"/>
              <a:pathLst>
                <a:path extrusionOk="0" h="672855" w="26312">
                  <a:moveTo>
                    <a:pt x="0" y="0"/>
                  </a:moveTo>
                  <a:lnTo>
                    <a:pt x="26312" y="0"/>
                  </a:lnTo>
                  <a:lnTo>
                    <a:pt x="26312" y="672855"/>
                  </a:lnTo>
                  <a:lnTo>
                    <a:pt x="0" y="672855"/>
                  </a:lnTo>
                  <a:close/>
                </a:path>
              </a:pathLst>
            </a:custGeom>
            <a:solidFill>
              <a:srgbClr val="397D5A"/>
            </a:solidFill>
            <a:ln>
              <a:noFill/>
            </a:ln>
          </p:spPr>
        </p:sp>
        <p:sp>
          <p:nvSpPr>
            <p:cNvPr id="91" name="Google Shape;91;p1"/>
            <p:cNvSpPr txBox="1"/>
            <p:nvPr/>
          </p:nvSpPr>
          <p:spPr>
            <a:xfrm>
              <a:off x="0" y="-19050"/>
              <a:ext cx="26312" cy="69190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a:off x="1752928" y="3007178"/>
            <a:ext cx="3459096" cy="876046"/>
            <a:chOff x="0" y="-47625"/>
            <a:chExt cx="825638" cy="209100"/>
          </a:xfrm>
        </p:grpSpPr>
        <p:sp>
          <p:nvSpPr>
            <p:cNvPr id="93" name="Google Shape;93;p1"/>
            <p:cNvSpPr/>
            <p:nvPr/>
          </p:nvSpPr>
          <p:spPr>
            <a:xfrm>
              <a:off x="0" y="0"/>
              <a:ext cx="825638" cy="161444"/>
            </a:xfrm>
            <a:custGeom>
              <a:rect b="b" l="l" r="r" t="t"/>
              <a:pathLst>
                <a:path extrusionOk="0" h="161444" w="825638">
                  <a:moveTo>
                    <a:pt x="40286" y="0"/>
                  </a:moveTo>
                  <a:lnTo>
                    <a:pt x="785351" y="0"/>
                  </a:lnTo>
                  <a:cubicBezTo>
                    <a:pt x="807601" y="0"/>
                    <a:pt x="825638" y="18037"/>
                    <a:pt x="825638" y="40286"/>
                  </a:cubicBezTo>
                  <a:lnTo>
                    <a:pt x="825638" y="121157"/>
                  </a:lnTo>
                  <a:cubicBezTo>
                    <a:pt x="825638" y="143407"/>
                    <a:pt x="807601" y="161444"/>
                    <a:pt x="785351" y="161444"/>
                  </a:cubicBezTo>
                  <a:lnTo>
                    <a:pt x="40286" y="161444"/>
                  </a:lnTo>
                  <a:cubicBezTo>
                    <a:pt x="18037" y="161444"/>
                    <a:pt x="0" y="143407"/>
                    <a:pt x="0" y="121157"/>
                  </a:cubicBezTo>
                  <a:lnTo>
                    <a:pt x="0" y="40286"/>
                  </a:lnTo>
                  <a:cubicBezTo>
                    <a:pt x="0" y="18037"/>
                    <a:pt x="18037" y="0"/>
                    <a:pt x="40286" y="0"/>
                  </a:cubicBezTo>
                  <a:close/>
                </a:path>
              </a:pathLst>
            </a:custGeom>
            <a:solidFill>
              <a:srgbClr val="397D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
            <p:cNvSpPr txBox="1"/>
            <p:nvPr/>
          </p:nvSpPr>
          <p:spPr>
            <a:xfrm>
              <a:off x="0" y="-47625"/>
              <a:ext cx="825600" cy="209100"/>
            </a:xfrm>
            <a:prstGeom prst="rect">
              <a:avLst/>
            </a:prstGeom>
            <a:noFill/>
            <a:ln>
              <a:noFill/>
            </a:ln>
          </p:spPr>
          <p:txBody>
            <a:bodyPr anchorCtr="0" anchor="ctr" bIns="56050" lIns="56050" spcFirstLastPara="1" rIns="56050" wrap="square" tIns="56050">
              <a:noAutofit/>
            </a:bodyPr>
            <a:lstStyle/>
            <a:p>
              <a:pPr indent="0" lvl="0" marL="0" marR="0" rtl="0" algn="ctr">
                <a:lnSpc>
                  <a:spcPct val="100000"/>
                </a:lnSpc>
                <a:spcBef>
                  <a:spcPts val="0"/>
                </a:spcBef>
                <a:spcAft>
                  <a:spcPts val="0"/>
                </a:spcAft>
                <a:buNone/>
              </a:pPr>
              <a:r>
                <a:t/>
              </a:r>
              <a:endParaRPr/>
            </a:p>
          </p:txBody>
        </p:sp>
      </p:grpSp>
      <p:sp>
        <p:nvSpPr>
          <p:cNvPr id="95" name="Google Shape;95;p1"/>
          <p:cNvSpPr txBox="1"/>
          <p:nvPr/>
        </p:nvSpPr>
        <p:spPr>
          <a:xfrm>
            <a:off x="1496915" y="4128645"/>
            <a:ext cx="10756200" cy="3546000"/>
          </a:xfrm>
          <a:prstGeom prst="rect">
            <a:avLst/>
          </a:prstGeom>
          <a:noFill/>
          <a:ln>
            <a:noFill/>
          </a:ln>
        </p:spPr>
        <p:txBody>
          <a:bodyPr anchorCtr="0" anchor="t" bIns="0" lIns="0" spcFirstLastPara="1" rIns="0" wrap="square" tIns="0">
            <a:spAutoFit/>
          </a:bodyPr>
          <a:lstStyle/>
          <a:p>
            <a:pPr indent="0" lvl="0" marL="0" marR="0" rtl="0" algn="l">
              <a:lnSpc>
                <a:spcPct val="95991"/>
              </a:lnSpc>
              <a:spcBef>
                <a:spcPts val="0"/>
              </a:spcBef>
              <a:spcAft>
                <a:spcPts val="0"/>
              </a:spcAft>
              <a:buNone/>
            </a:pPr>
            <a:r>
              <a:rPr b="1" i="0" lang="en-US" sz="12000" u="none" cap="none" strike="noStrike">
                <a:solidFill>
                  <a:srgbClr val="040506"/>
                </a:solidFill>
                <a:latin typeface="Poppins"/>
                <a:ea typeface="Poppins"/>
                <a:cs typeface="Poppins"/>
                <a:sym typeface="Poppins"/>
              </a:rPr>
              <a:t>FORES  GHT </a:t>
            </a:r>
            <a:endParaRPr/>
          </a:p>
          <a:p>
            <a:pPr indent="0" lvl="0" marL="0" marR="0" rtl="0" algn="l">
              <a:lnSpc>
                <a:spcPct val="95991"/>
              </a:lnSpc>
              <a:spcBef>
                <a:spcPts val="0"/>
              </a:spcBef>
              <a:spcAft>
                <a:spcPts val="0"/>
              </a:spcAft>
              <a:buNone/>
            </a:pPr>
            <a:r>
              <a:rPr b="1" i="0" lang="en-US" sz="12000" u="none" cap="none" strike="noStrike">
                <a:solidFill>
                  <a:srgbClr val="040506"/>
                </a:solidFill>
                <a:latin typeface="Poppins"/>
                <a:ea typeface="Poppins"/>
                <a:cs typeface="Poppins"/>
                <a:sym typeface="Poppins"/>
              </a:rPr>
              <a:t>INNOVATORS</a:t>
            </a:r>
            <a:endParaRPr/>
          </a:p>
        </p:txBody>
      </p:sp>
      <p:sp>
        <p:nvSpPr>
          <p:cNvPr id="96" name="Google Shape;96;p1"/>
          <p:cNvSpPr/>
          <p:nvPr/>
        </p:nvSpPr>
        <p:spPr>
          <a:xfrm>
            <a:off x="6619004" y="4395262"/>
            <a:ext cx="512023" cy="1047618"/>
          </a:xfrm>
          <a:custGeom>
            <a:rect b="b" l="l" r="r" t="t"/>
            <a:pathLst>
              <a:path extrusionOk="0" h="1047618" w="512023">
                <a:moveTo>
                  <a:pt x="0" y="0"/>
                </a:moveTo>
                <a:lnTo>
                  <a:pt x="512023" y="0"/>
                </a:lnTo>
                <a:lnTo>
                  <a:pt x="512023" y="1047617"/>
                </a:lnTo>
                <a:lnTo>
                  <a:pt x="0" y="1047617"/>
                </a:lnTo>
                <a:lnTo>
                  <a:pt x="0" y="0"/>
                </a:lnTo>
                <a:close/>
              </a:path>
            </a:pathLst>
          </a:custGeom>
          <a:blipFill rotWithShape="1">
            <a:blip r:embed="rId5">
              <a:alphaModFix/>
            </a:blip>
            <a:stretch>
              <a:fillRect b="0" l="0" r="0" t="0"/>
            </a:stretch>
          </a:blipFill>
          <a:ln>
            <a:noFill/>
          </a:ln>
        </p:spPr>
      </p:sp>
      <p:sp>
        <p:nvSpPr>
          <p:cNvPr id="97" name="Google Shape;97;p1"/>
          <p:cNvSpPr txBox="1"/>
          <p:nvPr/>
        </p:nvSpPr>
        <p:spPr>
          <a:xfrm>
            <a:off x="1982475" y="32609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lt1"/>
                </a:solidFill>
                <a:latin typeface="Poppins"/>
                <a:ea typeface="Poppins"/>
                <a:cs typeface="Poppins"/>
                <a:sym typeface="Poppins"/>
              </a:rPr>
              <a:t>Innovation Day</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18270d65f1_3_28"/>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grpSp>
        <p:nvGrpSpPr>
          <p:cNvPr id="223" name="Google Shape;223;g318270d65f1_3_28"/>
          <p:cNvGrpSpPr/>
          <p:nvPr/>
        </p:nvGrpSpPr>
        <p:grpSpPr>
          <a:xfrm>
            <a:off x="-62" y="-131695"/>
            <a:ext cx="18288118" cy="10550378"/>
            <a:chOff x="0" y="-19050"/>
            <a:chExt cx="4816592" cy="2778682"/>
          </a:xfrm>
        </p:grpSpPr>
        <p:sp>
          <p:nvSpPr>
            <p:cNvPr id="224" name="Google Shape;224;g318270d65f1_3_28"/>
            <p:cNvSpPr/>
            <p:nvPr/>
          </p:nvSpPr>
          <p:spPr>
            <a:xfrm>
              <a:off x="0" y="0"/>
              <a:ext cx="4816592" cy="2759632"/>
            </a:xfrm>
            <a:custGeom>
              <a:rect b="b" l="l" r="r" t="t"/>
              <a:pathLst>
                <a:path extrusionOk="0" h="2759632" w="4816592">
                  <a:moveTo>
                    <a:pt x="0" y="0"/>
                  </a:moveTo>
                  <a:lnTo>
                    <a:pt x="4816592" y="0"/>
                  </a:lnTo>
                  <a:lnTo>
                    <a:pt x="4816592" y="2759632"/>
                  </a:lnTo>
                  <a:lnTo>
                    <a:pt x="0" y="2759632"/>
                  </a:lnTo>
                  <a:close/>
                </a:path>
              </a:pathLst>
            </a:custGeom>
            <a:solidFill>
              <a:srgbClr val="397D5A"/>
            </a:solidFill>
            <a:ln>
              <a:noFill/>
            </a:ln>
          </p:spPr>
        </p:sp>
        <p:sp>
          <p:nvSpPr>
            <p:cNvPr id="225" name="Google Shape;225;g318270d65f1_3_28"/>
            <p:cNvSpPr txBox="1"/>
            <p:nvPr/>
          </p:nvSpPr>
          <p:spPr>
            <a:xfrm>
              <a:off x="0" y="-19050"/>
              <a:ext cx="4816500" cy="277860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g318270d65f1_3_28"/>
          <p:cNvSpPr txBox="1"/>
          <p:nvPr/>
        </p:nvSpPr>
        <p:spPr>
          <a:xfrm>
            <a:off x="1028700" y="904875"/>
            <a:ext cx="12760200" cy="10005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6500">
                <a:solidFill>
                  <a:srgbClr val="FFFFFF"/>
                </a:solidFill>
                <a:latin typeface="Poppins"/>
                <a:ea typeface="Poppins"/>
                <a:cs typeface="Poppins"/>
                <a:sym typeface="Poppins"/>
              </a:rPr>
              <a:t>WORK IN PROGRESS</a:t>
            </a:r>
            <a:endParaRPr/>
          </a:p>
        </p:txBody>
      </p:sp>
      <p:pic>
        <p:nvPicPr>
          <p:cNvPr id="227" name="Google Shape;227;g318270d65f1_3_28"/>
          <p:cNvPicPr preferRelativeResize="0"/>
          <p:nvPr/>
        </p:nvPicPr>
        <p:blipFill>
          <a:blip r:embed="rId4">
            <a:alphaModFix/>
          </a:blip>
          <a:stretch>
            <a:fillRect/>
          </a:stretch>
        </p:blipFill>
        <p:spPr>
          <a:xfrm>
            <a:off x="12479875" y="2404534"/>
            <a:ext cx="5127625" cy="6836838"/>
          </a:xfrm>
          <a:prstGeom prst="rect">
            <a:avLst/>
          </a:prstGeom>
          <a:noFill/>
          <a:ln>
            <a:noFill/>
          </a:ln>
        </p:spPr>
      </p:pic>
      <p:pic>
        <p:nvPicPr>
          <p:cNvPr id="228" name="Google Shape;228;g318270d65f1_3_28"/>
          <p:cNvPicPr preferRelativeResize="0"/>
          <p:nvPr/>
        </p:nvPicPr>
        <p:blipFill>
          <a:blip r:embed="rId5">
            <a:alphaModFix/>
          </a:blip>
          <a:stretch>
            <a:fillRect/>
          </a:stretch>
        </p:blipFill>
        <p:spPr>
          <a:xfrm>
            <a:off x="755113" y="2404538"/>
            <a:ext cx="5127625" cy="6836823"/>
          </a:xfrm>
          <a:prstGeom prst="rect">
            <a:avLst/>
          </a:prstGeom>
          <a:noFill/>
          <a:ln>
            <a:noFill/>
          </a:ln>
        </p:spPr>
      </p:pic>
      <p:pic>
        <p:nvPicPr>
          <p:cNvPr id="229" name="Google Shape;229;g318270d65f1_3_28"/>
          <p:cNvPicPr preferRelativeResize="0"/>
          <p:nvPr/>
        </p:nvPicPr>
        <p:blipFill rotWithShape="1">
          <a:blip r:embed="rId6">
            <a:alphaModFix/>
          </a:blip>
          <a:srcRect b="0" l="4390" r="-4390" t="0"/>
          <a:stretch/>
        </p:blipFill>
        <p:spPr>
          <a:xfrm>
            <a:off x="6730425" y="2404541"/>
            <a:ext cx="5127625" cy="6836808"/>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233" name="Shape 233"/>
        <p:cNvGrpSpPr/>
        <p:nvPr/>
      </p:nvGrpSpPr>
      <p:grpSpPr>
        <a:xfrm>
          <a:off x="0" y="0"/>
          <a:ext cx="0" cy="0"/>
          <a:chOff x="0" y="0"/>
          <a:chExt cx="0" cy="0"/>
        </a:xfrm>
      </p:grpSpPr>
      <p:sp>
        <p:nvSpPr>
          <p:cNvPr id="234" name="Google Shape;234;g318270d65f1_1_0"/>
          <p:cNvSpPr txBox="1"/>
          <p:nvPr/>
        </p:nvSpPr>
        <p:spPr>
          <a:xfrm>
            <a:off x="628785" y="904875"/>
            <a:ext cx="113487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6500">
                <a:latin typeface="Poppins"/>
                <a:ea typeface="Poppins"/>
                <a:cs typeface="Poppins"/>
                <a:sym typeface="Poppins"/>
              </a:rPr>
              <a:t>ARTHROGRIP</a:t>
            </a:r>
            <a:r>
              <a:rPr b="1" i="0" lang="en-US" sz="6500" u="none" cap="none" strike="noStrike">
                <a:solidFill>
                  <a:srgbClr val="000000"/>
                </a:solidFill>
                <a:latin typeface="Poppins"/>
                <a:ea typeface="Poppins"/>
                <a:cs typeface="Poppins"/>
                <a:sym typeface="Poppins"/>
              </a:rPr>
              <a:t> </a:t>
            </a:r>
            <a:r>
              <a:rPr b="1" lang="en-US" sz="6500">
                <a:latin typeface="Poppins"/>
                <a:ea typeface="Poppins"/>
                <a:cs typeface="Poppins"/>
                <a:sym typeface="Poppins"/>
              </a:rPr>
              <a:t>PHYSICAL</a:t>
            </a:r>
            <a:endParaRPr/>
          </a:p>
        </p:txBody>
      </p:sp>
      <p:pic>
        <p:nvPicPr>
          <p:cNvPr id="235" name="Google Shape;235;g318270d65f1_1_0"/>
          <p:cNvPicPr preferRelativeResize="0"/>
          <p:nvPr/>
        </p:nvPicPr>
        <p:blipFill rotWithShape="1">
          <a:blip r:embed="rId3">
            <a:alphaModFix/>
          </a:blip>
          <a:srcRect b="0" l="53993" r="13959" t="0"/>
          <a:stretch/>
        </p:blipFill>
        <p:spPr>
          <a:xfrm>
            <a:off x="6394750" y="2797769"/>
            <a:ext cx="4332168" cy="7489230"/>
          </a:xfrm>
          <a:prstGeom prst="rect">
            <a:avLst/>
          </a:prstGeom>
          <a:noFill/>
          <a:ln>
            <a:noFill/>
          </a:ln>
          <a:effectLst>
            <a:outerShdw blurRad="57150" rotWithShape="0" algn="bl" dir="5400000" dist="104775">
              <a:srgbClr val="000000">
                <a:alpha val="50000"/>
              </a:srgbClr>
            </a:outerShdw>
          </a:effectLst>
        </p:spPr>
      </p:pic>
      <p:pic>
        <p:nvPicPr>
          <p:cNvPr id="236" name="Google Shape;236;g318270d65f1_1_0"/>
          <p:cNvPicPr preferRelativeResize="0"/>
          <p:nvPr/>
        </p:nvPicPr>
        <p:blipFill rotWithShape="1">
          <a:blip r:embed="rId4">
            <a:alphaModFix/>
          </a:blip>
          <a:srcRect b="0" l="52514" r="0" t="0"/>
          <a:stretch/>
        </p:blipFill>
        <p:spPr>
          <a:xfrm rot="5400000">
            <a:off x="527582" y="2532118"/>
            <a:ext cx="6668669" cy="8020536"/>
          </a:xfrm>
          <a:prstGeom prst="rect">
            <a:avLst/>
          </a:prstGeom>
          <a:noFill/>
          <a:ln>
            <a:noFill/>
          </a:ln>
          <a:effectLst>
            <a:outerShdw blurRad="57150" rotWithShape="0" algn="bl" dir="5400000" dist="104775">
              <a:srgbClr val="000000">
                <a:alpha val="50000"/>
              </a:srgbClr>
            </a:outerShdw>
          </a:effectLst>
        </p:spPr>
      </p:pic>
      <p:pic>
        <p:nvPicPr>
          <p:cNvPr id="237" name="Google Shape;237;g318270d65f1_1_0"/>
          <p:cNvPicPr preferRelativeResize="0"/>
          <p:nvPr/>
        </p:nvPicPr>
        <p:blipFill rotWithShape="1">
          <a:blip r:embed="rId4">
            <a:alphaModFix/>
          </a:blip>
          <a:srcRect b="42183" l="1252" r="47817" t="0"/>
          <a:stretch/>
        </p:blipFill>
        <p:spPr>
          <a:xfrm rot="5400000">
            <a:off x="9020439" y="4671744"/>
            <a:ext cx="6253195" cy="4054153"/>
          </a:xfrm>
          <a:prstGeom prst="rect">
            <a:avLst/>
          </a:prstGeom>
          <a:noFill/>
          <a:ln>
            <a:noFill/>
          </a:ln>
          <a:effectLst>
            <a:outerShdw blurRad="57150" rotWithShape="0" algn="bl" dir="5400000" dist="104775">
              <a:srgbClr val="000000">
                <a:alpha val="50000"/>
              </a:srgbClr>
            </a:outerShdw>
          </a:effectLst>
        </p:spPr>
      </p:pic>
      <p:pic>
        <p:nvPicPr>
          <p:cNvPr id="238" name="Google Shape;238;g318270d65f1_1_0"/>
          <p:cNvPicPr preferRelativeResize="0"/>
          <p:nvPr/>
        </p:nvPicPr>
        <p:blipFill rotWithShape="1">
          <a:blip r:embed="rId3">
            <a:alphaModFix/>
          </a:blip>
          <a:srcRect b="2960" l="9465" r="46897" t="-2960"/>
          <a:stretch/>
        </p:blipFill>
        <p:spPr>
          <a:xfrm rot="-1345289">
            <a:off x="13557774" y="3268970"/>
            <a:ext cx="4910242" cy="6262205"/>
          </a:xfrm>
          <a:prstGeom prst="rect">
            <a:avLst/>
          </a:prstGeom>
          <a:noFill/>
          <a:ln>
            <a:noFill/>
          </a:ln>
          <a:effectLst>
            <a:outerShdw blurRad="57150" rotWithShape="0" algn="bl" dir="5400000" dist="10477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242" name="Shape 242"/>
        <p:cNvGrpSpPr/>
        <p:nvPr/>
      </p:nvGrpSpPr>
      <p:grpSpPr>
        <a:xfrm>
          <a:off x="0" y="0"/>
          <a:ext cx="0" cy="0"/>
          <a:chOff x="0" y="0"/>
          <a:chExt cx="0" cy="0"/>
        </a:xfrm>
      </p:grpSpPr>
      <p:sp>
        <p:nvSpPr>
          <p:cNvPr id="243" name="Google Shape;243;g318270d65f1_1_24"/>
          <p:cNvSpPr txBox="1"/>
          <p:nvPr/>
        </p:nvSpPr>
        <p:spPr>
          <a:xfrm>
            <a:off x="628773" y="904875"/>
            <a:ext cx="142467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6500">
                <a:latin typeface="Poppins"/>
                <a:ea typeface="Poppins"/>
                <a:cs typeface="Poppins"/>
                <a:sym typeface="Poppins"/>
              </a:rPr>
              <a:t>ARTHROGRIP DEMONSTRATION</a:t>
            </a:r>
            <a:endParaRPr/>
          </a:p>
        </p:txBody>
      </p:sp>
      <p:pic>
        <p:nvPicPr>
          <p:cNvPr id="244" name="Google Shape;244;g318270d65f1_1_24" title="IMG_7652.MOV">
            <a:hlinkClick r:id="rId3"/>
          </p:cNvPr>
          <p:cNvPicPr preferRelativeResize="0"/>
          <p:nvPr/>
        </p:nvPicPr>
        <p:blipFill>
          <a:blip r:embed="rId4">
            <a:alphaModFix/>
          </a:blip>
          <a:stretch>
            <a:fillRect/>
          </a:stretch>
        </p:blipFill>
        <p:spPr>
          <a:xfrm>
            <a:off x="1964600" y="1905375"/>
            <a:ext cx="14358802" cy="8076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250" name="Google Shape;250;p9"/>
          <p:cNvGrpSpPr/>
          <p:nvPr/>
        </p:nvGrpSpPr>
        <p:grpSpPr>
          <a:xfrm>
            <a:off x="-62" y="-131682"/>
            <a:ext cx="18288122" cy="10550378"/>
            <a:chOff x="0" y="-19050"/>
            <a:chExt cx="4816593" cy="2778682"/>
          </a:xfrm>
        </p:grpSpPr>
        <p:sp>
          <p:nvSpPr>
            <p:cNvPr id="251" name="Google Shape;251;p9"/>
            <p:cNvSpPr/>
            <p:nvPr/>
          </p:nvSpPr>
          <p:spPr>
            <a:xfrm>
              <a:off x="0" y="0"/>
              <a:ext cx="4816592" cy="2759632"/>
            </a:xfrm>
            <a:custGeom>
              <a:rect b="b" l="l" r="r" t="t"/>
              <a:pathLst>
                <a:path extrusionOk="0" h="2759632" w="4816592">
                  <a:moveTo>
                    <a:pt x="0" y="0"/>
                  </a:moveTo>
                  <a:lnTo>
                    <a:pt x="4816592" y="0"/>
                  </a:lnTo>
                  <a:lnTo>
                    <a:pt x="4816592" y="2759632"/>
                  </a:lnTo>
                  <a:lnTo>
                    <a:pt x="0" y="2759632"/>
                  </a:lnTo>
                  <a:close/>
                </a:path>
              </a:pathLst>
            </a:custGeom>
            <a:solidFill>
              <a:srgbClr val="397D5A"/>
            </a:solidFill>
            <a:ln>
              <a:noFill/>
            </a:ln>
          </p:spPr>
        </p:sp>
        <p:sp>
          <p:nvSpPr>
            <p:cNvPr id="252" name="Google Shape;252;p9"/>
            <p:cNvSpPr txBox="1"/>
            <p:nvPr/>
          </p:nvSpPr>
          <p:spPr>
            <a:xfrm>
              <a:off x="0" y="-19050"/>
              <a:ext cx="4816593" cy="2778682"/>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3" name="Google Shape;253;p9"/>
          <p:cNvSpPr/>
          <p:nvPr/>
        </p:nvSpPr>
        <p:spPr>
          <a:xfrm>
            <a:off x="1028700" y="3012483"/>
            <a:ext cx="1899808" cy="1899808"/>
          </a:xfrm>
          <a:custGeom>
            <a:rect b="b" l="l" r="r" t="t"/>
            <a:pathLst>
              <a:path extrusionOk="0" h="1899808" w="1899808">
                <a:moveTo>
                  <a:pt x="0" y="0"/>
                </a:moveTo>
                <a:lnTo>
                  <a:pt x="1899808" y="0"/>
                </a:lnTo>
                <a:lnTo>
                  <a:pt x="1899808" y="1899808"/>
                </a:lnTo>
                <a:lnTo>
                  <a:pt x="0" y="1899808"/>
                </a:lnTo>
                <a:lnTo>
                  <a:pt x="0" y="0"/>
                </a:lnTo>
                <a:close/>
              </a:path>
            </a:pathLst>
          </a:custGeom>
          <a:blipFill rotWithShape="1">
            <a:blip r:embed="rId4">
              <a:alphaModFix/>
            </a:blip>
            <a:stretch>
              <a:fillRect b="0" l="0" r="0" t="0"/>
            </a:stretch>
          </a:blipFill>
          <a:ln>
            <a:noFill/>
          </a:ln>
        </p:spPr>
      </p:sp>
      <p:sp>
        <p:nvSpPr>
          <p:cNvPr id="254" name="Google Shape;254;p9"/>
          <p:cNvSpPr txBox="1"/>
          <p:nvPr/>
        </p:nvSpPr>
        <p:spPr>
          <a:xfrm>
            <a:off x="1028700" y="904875"/>
            <a:ext cx="6076577" cy="110807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6500" u="none" cap="none" strike="noStrike">
                <a:solidFill>
                  <a:srgbClr val="FFFFFF"/>
                </a:solidFill>
                <a:latin typeface="Poppins"/>
                <a:ea typeface="Poppins"/>
                <a:cs typeface="Poppins"/>
                <a:sym typeface="Poppins"/>
              </a:rPr>
              <a:t>CONCLUSION</a:t>
            </a:r>
            <a:endParaRPr/>
          </a:p>
        </p:txBody>
      </p:sp>
      <p:sp>
        <p:nvSpPr>
          <p:cNvPr id="255" name="Google Shape;255;p9"/>
          <p:cNvSpPr txBox="1"/>
          <p:nvPr/>
        </p:nvSpPr>
        <p:spPr>
          <a:xfrm>
            <a:off x="1028700" y="1974850"/>
            <a:ext cx="4933468" cy="37211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FFFFFF"/>
                </a:solidFill>
                <a:latin typeface="Poppins"/>
                <a:ea typeface="Poppins"/>
                <a:cs typeface="Poppins"/>
                <a:sym typeface="Poppins"/>
              </a:rPr>
              <a:t>Summary of Key Points</a:t>
            </a:r>
            <a:endParaRPr/>
          </a:p>
        </p:txBody>
      </p:sp>
      <p:sp>
        <p:nvSpPr>
          <p:cNvPr id="256" name="Google Shape;256;p9"/>
          <p:cNvSpPr txBox="1"/>
          <p:nvPr/>
        </p:nvSpPr>
        <p:spPr>
          <a:xfrm>
            <a:off x="1363823" y="3748195"/>
            <a:ext cx="1242339" cy="390284"/>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200" u="none" cap="none" strike="noStrike">
                <a:solidFill>
                  <a:srgbClr val="000000"/>
                </a:solidFill>
                <a:latin typeface="Poppins"/>
                <a:ea typeface="Poppins"/>
                <a:cs typeface="Poppins"/>
                <a:sym typeface="Poppins"/>
              </a:rPr>
              <a:t>PROBLEM</a:t>
            </a:r>
            <a:endParaRPr/>
          </a:p>
        </p:txBody>
      </p:sp>
      <p:sp>
        <p:nvSpPr>
          <p:cNvPr id="257" name="Google Shape;257;p9"/>
          <p:cNvSpPr/>
          <p:nvPr/>
        </p:nvSpPr>
        <p:spPr>
          <a:xfrm>
            <a:off x="1028700" y="5185487"/>
            <a:ext cx="1899808" cy="1899808"/>
          </a:xfrm>
          <a:custGeom>
            <a:rect b="b" l="l" r="r" t="t"/>
            <a:pathLst>
              <a:path extrusionOk="0" h="1899808" w="1899808">
                <a:moveTo>
                  <a:pt x="0" y="0"/>
                </a:moveTo>
                <a:lnTo>
                  <a:pt x="1899808" y="0"/>
                </a:lnTo>
                <a:lnTo>
                  <a:pt x="1899808" y="1899809"/>
                </a:lnTo>
                <a:lnTo>
                  <a:pt x="0" y="1899809"/>
                </a:lnTo>
                <a:lnTo>
                  <a:pt x="0" y="0"/>
                </a:lnTo>
                <a:close/>
              </a:path>
            </a:pathLst>
          </a:custGeom>
          <a:blipFill rotWithShape="1">
            <a:blip r:embed="rId4">
              <a:alphaModFix/>
            </a:blip>
            <a:stretch>
              <a:fillRect b="0" l="0" r="0" t="0"/>
            </a:stretch>
          </a:blipFill>
          <a:ln>
            <a:noFill/>
          </a:ln>
        </p:spPr>
      </p:sp>
      <p:sp>
        <p:nvSpPr>
          <p:cNvPr id="258" name="Google Shape;258;p9"/>
          <p:cNvSpPr txBox="1"/>
          <p:nvPr/>
        </p:nvSpPr>
        <p:spPr>
          <a:xfrm>
            <a:off x="1267590" y="5924571"/>
            <a:ext cx="1422027" cy="395479"/>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200" u="none" cap="none" strike="noStrike">
                <a:solidFill>
                  <a:srgbClr val="000000"/>
                </a:solidFill>
                <a:latin typeface="Poppins"/>
                <a:ea typeface="Poppins"/>
                <a:cs typeface="Poppins"/>
                <a:sym typeface="Poppins"/>
              </a:rPr>
              <a:t> SOLUTION</a:t>
            </a:r>
            <a:endParaRPr/>
          </a:p>
        </p:txBody>
      </p:sp>
      <p:sp>
        <p:nvSpPr>
          <p:cNvPr id="259" name="Google Shape;259;p9"/>
          <p:cNvSpPr/>
          <p:nvPr/>
        </p:nvSpPr>
        <p:spPr>
          <a:xfrm>
            <a:off x="1028700" y="7370430"/>
            <a:ext cx="1899808" cy="1899808"/>
          </a:xfrm>
          <a:custGeom>
            <a:rect b="b" l="l" r="r" t="t"/>
            <a:pathLst>
              <a:path extrusionOk="0" h="1899808" w="1899808">
                <a:moveTo>
                  <a:pt x="0" y="0"/>
                </a:moveTo>
                <a:lnTo>
                  <a:pt x="1899808" y="0"/>
                </a:lnTo>
                <a:lnTo>
                  <a:pt x="1899808" y="1899809"/>
                </a:lnTo>
                <a:lnTo>
                  <a:pt x="0" y="1899809"/>
                </a:lnTo>
                <a:lnTo>
                  <a:pt x="0" y="0"/>
                </a:lnTo>
                <a:close/>
              </a:path>
            </a:pathLst>
          </a:custGeom>
          <a:blipFill rotWithShape="1">
            <a:blip r:embed="rId4">
              <a:alphaModFix/>
            </a:blip>
            <a:stretch>
              <a:fillRect b="0" l="0" r="0" t="0"/>
            </a:stretch>
          </a:blipFill>
          <a:ln>
            <a:noFill/>
          </a:ln>
        </p:spPr>
      </p:sp>
      <p:sp>
        <p:nvSpPr>
          <p:cNvPr id="260" name="Google Shape;260;p9"/>
          <p:cNvSpPr txBox="1"/>
          <p:nvPr/>
        </p:nvSpPr>
        <p:spPr>
          <a:xfrm>
            <a:off x="1177404" y="8085481"/>
            <a:ext cx="1615200" cy="338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200">
                <a:latin typeface="Poppins"/>
                <a:ea typeface="Poppins"/>
                <a:cs typeface="Poppins"/>
                <a:sym typeface="Poppins"/>
              </a:rPr>
              <a:t>IMPACT</a:t>
            </a:r>
            <a:endParaRPr/>
          </a:p>
        </p:txBody>
      </p:sp>
      <p:sp>
        <p:nvSpPr>
          <p:cNvPr id="261" name="Google Shape;261;p9"/>
          <p:cNvSpPr txBox="1"/>
          <p:nvPr/>
        </p:nvSpPr>
        <p:spPr>
          <a:xfrm>
            <a:off x="3243400" y="8134338"/>
            <a:ext cx="10817700" cy="372000"/>
          </a:xfrm>
          <a:prstGeom prst="rect">
            <a:avLst/>
          </a:prstGeom>
          <a:noFill/>
          <a:ln>
            <a:noFill/>
          </a:ln>
        </p:spPr>
        <p:txBody>
          <a:bodyPr anchorCtr="0" anchor="t" bIns="0" lIns="0" spcFirstLastPara="1" rIns="0" wrap="square" tIns="0">
            <a:noAutofit/>
          </a:bodyPr>
          <a:lstStyle/>
          <a:p>
            <a:pPr indent="0" lvl="0" marL="0" marR="0" rtl="0" algn="l">
              <a:lnSpc>
                <a:spcPct val="130013"/>
              </a:lnSpc>
              <a:spcBef>
                <a:spcPts val="0"/>
              </a:spcBef>
              <a:spcAft>
                <a:spcPts val="0"/>
              </a:spcAft>
              <a:buNone/>
            </a:pPr>
            <a:r>
              <a:rPr lang="en-US" sz="2200">
                <a:solidFill>
                  <a:srgbClr val="FFFFFF"/>
                </a:solidFill>
                <a:latin typeface="Poppins"/>
                <a:ea typeface="Poppins"/>
                <a:cs typeface="Poppins"/>
                <a:sym typeface="Poppins"/>
              </a:rPr>
              <a:t>Supports joint health, broadens reach, and enhances golfer inclusivity.</a:t>
            </a:r>
            <a:endParaRPr sz="2200"/>
          </a:p>
        </p:txBody>
      </p:sp>
      <p:sp>
        <p:nvSpPr>
          <p:cNvPr id="262" name="Google Shape;262;p9"/>
          <p:cNvSpPr txBox="1"/>
          <p:nvPr/>
        </p:nvSpPr>
        <p:spPr>
          <a:xfrm>
            <a:off x="3101700" y="3661675"/>
            <a:ext cx="11494500" cy="523200"/>
          </a:xfrm>
          <a:prstGeom prst="rect">
            <a:avLst/>
          </a:prstGeom>
          <a:noFill/>
          <a:ln>
            <a:noFill/>
          </a:ln>
        </p:spPr>
        <p:txBody>
          <a:bodyPr anchorCtr="0" anchor="t" bIns="91425" lIns="91425" spcFirstLastPara="1" rIns="91425" wrap="square" tIns="91425">
            <a:spAutoFit/>
          </a:bodyPr>
          <a:lstStyle/>
          <a:p>
            <a:pPr indent="0" lvl="0" marL="0" rtl="0" algn="l">
              <a:lnSpc>
                <a:spcPct val="130013"/>
              </a:lnSpc>
              <a:spcBef>
                <a:spcPts val="0"/>
              </a:spcBef>
              <a:spcAft>
                <a:spcPts val="0"/>
              </a:spcAft>
              <a:buNone/>
            </a:pPr>
            <a:r>
              <a:rPr lang="en-US" sz="2200">
                <a:solidFill>
                  <a:schemeClr val="lt1"/>
                </a:solidFill>
                <a:latin typeface="Poppins"/>
                <a:ea typeface="Poppins"/>
                <a:cs typeface="Poppins"/>
                <a:sym typeface="Poppins"/>
              </a:rPr>
              <a:t>Golfers risk arthritis due to overworked joints.</a:t>
            </a:r>
            <a:endParaRPr sz="2200">
              <a:solidFill>
                <a:schemeClr val="dk1"/>
              </a:solidFill>
            </a:endParaRPr>
          </a:p>
        </p:txBody>
      </p:sp>
      <p:sp>
        <p:nvSpPr>
          <p:cNvPr id="263" name="Google Shape;263;p9"/>
          <p:cNvSpPr txBox="1"/>
          <p:nvPr/>
        </p:nvSpPr>
        <p:spPr>
          <a:xfrm>
            <a:off x="3101700" y="5865238"/>
            <a:ext cx="11494500" cy="523200"/>
          </a:xfrm>
          <a:prstGeom prst="rect">
            <a:avLst/>
          </a:prstGeom>
          <a:noFill/>
          <a:ln>
            <a:noFill/>
          </a:ln>
        </p:spPr>
        <p:txBody>
          <a:bodyPr anchorCtr="0" anchor="t" bIns="91425" lIns="91425" spcFirstLastPara="1" rIns="91425" wrap="square" tIns="91425">
            <a:spAutoFit/>
          </a:bodyPr>
          <a:lstStyle/>
          <a:p>
            <a:pPr indent="0" lvl="0" marL="0" rtl="0" algn="l">
              <a:lnSpc>
                <a:spcPct val="130013"/>
              </a:lnSpc>
              <a:spcBef>
                <a:spcPts val="0"/>
              </a:spcBef>
              <a:spcAft>
                <a:spcPts val="0"/>
              </a:spcAft>
              <a:buNone/>
            </a:pPr>
            <a:r>
              <a:rPr lang="en-US" sz="2200">
                <a:solidFill>
                  <a:schemeClr val="lt1"/>
                </a:solidFill>
                <a:latin typeface="Poppins"/>
                <a:ea typeface="Poppins"/>
                <a:cs typeface="Poppins"/>
                <a:sym typeface="Poppins"/>
              </a:rPr>
              <a:t>The ArthroGrip </a:t>
            </a:r>
            <a:r>
              <a:rPr lang="en-US" sz="2200">
                <a:solidFill>
                  <a:schemeClr val="lt1"/>
                </a:solidFill>
                <a:latin typeface="Poppins"/>
                <a:ea typeface="Poppins"/>
                <a:cs typeface="Poppins"/>
                <a:sym typeface="Poppins"/>
              </a:rPr>
              <a:t>Glove</a:t>
            </a:r>
            <a:r>
              <a:rPr lang="en-US" sz="2200">
                <a:solidFill>
                  <a:schemeClr val="lt1"/>
                </a:solidFill>
                <a:latin typeface="Poppins"/>
                <a:ea typeface="Poppins"/>
                <a:cs typeface="Poppins"/>
                <a:sym typeface="Poppins"/>
              </a:rPr>
              <a:t> offers rigid support with comfort and adjustability.</a:t>
            </a:r>
            <a:endParaRPr sz="2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0"/>
          <p:cNvSpPr/>
          <p:nvPr/>
        </p:nvSpPr>
        <p:spPr>
          <a:xfrm>
            <a:off x="0" y="0"/>
            <a:ext cx="201168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69" name="Google Shape;269;p10"/>
          <p:cNvSpPr txBox="1"/>
          <p:nvPr/>
        </p:nvSpPr>
        <p:spPr>
          <a:xfrm>
            <a:off x="3440629" y="5733194"/>
            <a:ext cx="11406600" cy="215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t/>
            </a:r>
            <a:endParaRPr/>
          </a:p>
        </p:txBody>
      </p:sp>
      <p:sp>
        <p:nvSpPr>
          <p:cNvPr id="270" name="Google Shape;270;p10"/>
          <p:cNvSpPr txBox="1"/>
          <p:nvPr/>
        </p:nvSpPr>
        <p:spPr>
          <a:xfrm>
            <a:off x="2111711" y="4219950"/>
            <a:ext cx="15893400" cy="184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Font typeface="Arial"/>
              <a:buNone/>
            </a:pPr>
            <a:r>
              <a:rPr b="1" lang="en-US" sz="12000">
                <a:solidFill>
                  <a:srgbClr val="FFFFFF"/>
                </a:solidFill>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01" name="Shape 101"/>
        <p:cNvGrpSpPr/>
        <p:nvPr/>
      </p:nvGrpSpPr>
      <p:grpSpPr>
        <a:xfrm>
          <a:off x="0" y="0"/>
          <a:ext cx="0" cy="0"/>
          <a:chOff x="0" y="0"/>
          <a:chExt cx="0" cy="0"/>
        </a:xfrm>
      </p:grpSpPr>
      <p:grpSp>
        <p:nvGrpSpPr>
          <p:cNvPr id="102" name="Google Shape;102;p2"/>
          <p:cNvGrpSpPr/>
          <p:nvPr/>
        </p:nvGrpSpPr>
        <p:grpSpPr>
          <a:xfrm>
            <a:off x="11123799" y="-614218"/>
            <a:ext cx="5408984" cy="12302088"/>
            <a:chOff x="0" y="-19050"/>
            <a:chExt cx="1424588" cy="3240056"/>
          </a:xfrm>
        </p:grpSpPr>
        <p:sp>
          <p:nvSpPr>
            <p:cNvPr id="103" name="Google Shape;103;p2"/>
            <p:cNvSpPr/>
            <p:nvPr/>
          </p:nvSpPr>
          <p:spPr>
            <a:xfrm>
              <a:off x="0" y="0"/>
              <a:ext cx="1424588" cy="3221006"/>
            </a:xfrm>
            <a:custGeom>
              <a:rect b="b" l="l" r="r" t="t"/>
              <a:pathLst>
                <a:path extrusionOk="0" h="3221006" w="1424588">
                  <a:moveTo>
                    <a:pt x="0" y="0"/>
                  </a:moveTo>
                  <a:lnTo>
                    <a:pt x="1424588" y="0"/>
                  </a:lnTo>
                  <a:lnTo>
                    <a:pt x="1424588" y="3221006"/>
                  </a:lnTo>
                  <a:lnTo>
                    <a:pt x="0" y="3221006"/>
                  </a:lnTo>
                  <a:close/>
                </a:path>
              </a:pathLst>
            </a:custGeom>
            <a:solidFill>
              <a:srgbClr val="99391B"/>
            </a:solidFill>
            <a:ln>
              <a:noFill/>
            </a:ln>
          </p:spPr>
        </p:sp>
        <p:sp>
          <p:nvSpPr>
            <p:cNvPr id="104" name="Google Shape;104;p2"/>
            <p:cNvSpPr txBox="1"/>
            <p:nvPr/>
          </p:nvSpPr>
          <p:spPr>
            <a:xfrm>
              <a:off x="0" y="-19050"/>
              <a:ext cx="1424588" cy="3240056"/>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 name="Google Shape;105;p2"/>
          <p:cNvSpPr/>
          <p:nvPr/>
        </p:nvSpPr>
        <p:spPr>
          <a:xfrm>
            <a:off x="10037260" y="1126037"/>
            <a:ext cx="7582062" cy="8144579"/>
          </a:xfrm>
          <a:custGeom>
            <a:rect b="b" l="l" r="r" t="t"/>
            <a:pathLst>
              <a:path extrusionOk="0" h="8144579" w="7582062">
                <a:moveTo>
                  <a:pt x="0" y="0"/>
                </a:moveTo>
                <a:lnTo>
                  <a:pt x="7582062" y="0"/>
                </a:lnTo>
                <a:lnTo>
                  <a:pt x="7582062" y="8144579"/>
                </a:lnTo>
                <a:lnTo>
                  <a:pt x="0" y="8144579"/>
                </a:lnTo>
                <a:lnTo>
                  <a:pt x="0" y="0"/>
                </a:lnTo>
                <a:close/>
              </a:path>
            </a:pathLst>
          </a:custGeom>
          <a:blipFill rotWithShape="1">
            <a:blip r:embed="rId3">
              <a:alphaModFix/>
            </a:blip>
            <a:stretch>
              <a:fillRect b="0" l="-22963" r="-33849" t="0"/>
            </a:stretch>
          </a:blipFill>
          <a:ln>
            <a:noFill/>
          </a:ln>
        </p:spPr>
      </p:sp>
      <p:sp>
        <p:nvSpPr>
          <p:cNvPr id="106" name="Google Shape;106;p2"/>
          <p:cNvSpPr txBox="1"/>
          <p:nvPr/>
        </p:nvSpPr>
        <p:spPr>
          <a:xfrm>
            <a:off x="1028700" y="1608247"/>
            <a:ext cx="5661991" cy="115633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6500" u="none" cap="none" strike="noStrike">
                <a:solidFill>
                  <a:srgbClr val="040506"/>
                </a:solidFill>
                <a:latin typeface="Poppins"/>
                <a:ea typeface="Poppins"/>
                <a:cs typeface="Poppins"/>
                <a:sym typeface="Poppins"/>
              </a:rPr>
              <a:t>CONTENT</a:t>
            </a:r>
            <a:endParaRPr/>
          </a:p>
        </p:txBody>
      </p:sp>
      <p:sp>
        <p:nvSpPr>
          <p:cNvPr id="107" name="Google Shape;107;p2"/>
          <p:cNvSpPr txBox="1"/>
          <p:nvPr/>
        </p:nvSpPr>
        <p:spPr>
          <a:xfrm>
            <a:off x="1240732" y="3121909"/>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01</a:t>
            </a:r>
            <a:endParaRPr b="1">
              <a:latin typeface="Poppins"/>
              <a:ea typeface="Poppins"/>
              <a:cs typeface="Poppins"/>
              <a:sym typeface="Poppins"/>
            </a:endParaRPr>
          </a:p>
        </p:txBody>
      </p:sp>
      <p:sp>
        <p:nvSpPr>
          <p:cNvPr id="108" name="Google Shape;108;p2"/>
          <p:cNvSpPr txBox="1"/>
          <p:nvPr/>
        </p:nvSpPr>
        <p:spPr>
          <a:xfrm>
            <a:off x="1240732" y="3909096"/>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02</a:t>
            </a:r>
            <a:endParaRPr b="1">
              <a:latin typeface="Poppins"/>
              <a:ea typeface="Poppins"/>
              <a:cs typeface="Poppins"/>
              <a:sym typeface="Poppins"/>
            </a:endParaRPr>
          </a:p>
        </p:txBody>
      </p:sp>
      <p:sp>
        <p:nvSpPr>
          <p:cNvPr id="109" name="Google Shape;109;p2"/>
          <p:cNvSpPr txBox="1"/>
          <p:nvPr/>
        </p:nvSpPr>
        <p:spPr>
          <a:xfrm>
            <a:off x="1240732" y="4709196"/>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03</a:t>
            </a:r>
            <a:endParaRPr b="1">
              <a:latin typeface="Poppins"/>
              <a:ea typeface="Poppins"/>
              <a:cs typeface="Poppins"/>
              <a:sym typeface="Poppins"/>
            </a:endParaRPr>
          </a:p>
        </p:txBody>
      </p:sp>
      <p:sp>
        <p:nvSpPr>
          <p:cNvPr id="110" name="Google Shape;110;p2"/>
          <p:cNvSpPr txBox="1"/>
          <p:nvPr/>
        </p:nvSpPr>
        <p:spPr>
          <a:xfrm>
            <a:off x="1240732" y="5506316"/>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04</a:t>
            </a:r>
            <a:endParaRPr b="1">
              <a:latin typeface="Poppins"/>
              <a:ea typeface="Poppins"/>
              <a:cs typeface="Poppins"/>
              <a:sym typeface="Poppins"/>
            </a:endParaRPr>
          </a:p>
        </p:txBody>
      </p:sp>
      <p:sp>
        <p:nvSpPr>
          <p:cNvPr id="111" name="Google Shape;111;p2"/>
          <p:cNvSpPr txBox="1"/>
          <p:nvPr/>
        </p:nvSpPr>
        <p:spPr>
          <a:xfrm>
            <a:off x="1260333" y="6298692"/>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05</a:t>
            </a:r>
            <a:endParaRPr b="1">
              <a:latin typeface="Poppins"/>
              <a:ea typeface="Poppins"/>
              <a:cs typeface="Poppins"/>
              <a:sym typeface="Poppins"/>
            </a:endParaRPr>
          </a:p>
        </p:txBody>
      </p:sp>
      <p:sp>
        <p:nvSpPr>
          <p:cNvPr id="112" name="Google Shape;112;p2"/>
          <p:cNvSpPr txBox="1"/>
          <p:nvPr/>
        </p:nvSpPr>
        <p:spPr>
          <a:xfrm>
            <a:off x="1260333" y="7098792"/>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06</a:t>
            </a:r>
            <a:endParaRPr b="1">
              <a:latin typeface="Poppins"/>
              <a:ea typeface="Poppins"/>
              <a:cs typeface="Poppins"/>
              <a:sym typeface="Poppins"/>
            </a:endParaRPr>
          </a:p>
        </p:txBody>
      </p:sp>
      <p:sp>
        <p:nvSpPr>
          <p:cNvPr id="113" name="Google Shape;113;p2"/>
          <p:cNvSpPr txBox="1"/>
          <p:nvPr/>
        </p:nvSpPr>
        <p:spPr>
          <a:xfrm>
            <a:off x="1260333" y="7898892"/>
            <a:ext cx="937200" cy="657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lang="en-US" sz="4271" u="none" cap="none" strike="noStrike">
                <a:solidFill>
                  <a:srgbClr val="99391B"/>
                </a:solidFill>
                <a:latin typeface="Poppins"/>
                <a:ea typeface="Poppins"/>
                <a:cs typeface="Poppins"/>
                <a:sym typeface="Poppins"/>
              </a:rPr>
              <a:t>07</a:t>
            </a:r>
            <a:endParaRPr b="1">
              <a:latin typeface="Poppins"/>
              <a:ea typeface="Poppins"/>
              <a:cs typeface="Poppins"/>
              <a:sym typeface="Poppins"/>
            </a:endParaRPr>
          </a:p>
        </p:txBody>
      </p:sp>
      <p:sp>
        <p:nvSpPr>
          <p:cNvPr id="114" name="Google Shape;114;p2"/>
          <p:cNvSpPr txBox="1"/>
          <p:nvPr/>
        </p:nvSpPr>
        <p:spPr>
          <a:xfrm>
            <a:off x="2616810" y="3258437"/>
            <a:ext cx="5790503"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Project Overview</a:t>
            </a:r>
            <a:endParaRPr/>
          </a:p>
        </p:txBody>
      </p:sp>
      <p:sp>
        <p:nvSpPr>
          <p:cNvPr id="115" name="Google Shape;115;p2"/>
          <p:cNvSpPr txBox="1"/>
          <p:nvPr/>
        </p:nvSpPr>
        <p:spPr>
          <a:xfrm>
            <a:off x="2616810" y="4052655"/>
            <a:ext cx="6076629"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Problem and Purpose</a:t>
            </a:r>
            <a:endParaRPr/>
          </a:p>
        </p:txBody>
      </p:sp>
      <p:sp>
        <p:nvSpPr>
          <p:cNvPr id="116" name="Google Shape;116;p2"/>
          <p:cNvSpPr txBox="1"/>
          <p:nvPr/>
        </p:nvSpPr>
        <p:spPr>
          <a:xfrm>
            <a:off x="2616810" y="4767415"/>
            <a:ext cx="5790503"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Research and Insights</a:t>
            </a:r>
            <a:endParaRPr/>
          </a:p>
        </p:txBody>
      </p:sp>
      <p:sp>
        <p:nvSpPr>
          <p:cNvPr id="117" name="Google Shape;117;p2"/>
          <p:cNvSpPr txBox="1"/>
          <p:nvPr/>
        </p:nvSpPr>
        <p:spPr>
          <a:xfrm>
            <a:off x="2616810" y="5561633"/>
            <a:ext cx="6076629"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Solution and Product Design</a:t>
            </a:r>
            <a:endParaRPr/>
          </a:p>
        </p:txBody>
      </p:sp>
      <p:sp>
        <p:nvSpPr>
          <p:cNvPr id="118" name="Google Shape;118;p2"/>
          <p:cNvSpPr txBox="1"/>
          <p:nvPr/>
        </p:nvSpPr>
        <p:spPr>
          <a:xfrm>
            <a:off x="2616810" y="6362477"/>
            <a:ext cx="6076629"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Prototype Development</a:t>
            </a:r>
            <a:endParaRPr/>
          </a:p>
        </p:txBody>
      </p:sp>
      <p:sp>
        <p:nvSpPr>
          <p:cNvPr id="119" name="Google Shape;119;p2"/>
          <p:cNvSpPr txBox="1"/>
          <p:nvPr/>
        </p:nvSpPr>
        <p:spPr>
          <a:xfrm>
            <a:off x="2616810" y="7154854"/>
            <a:ext cx="5790503" cy="430911"/>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Testing and Refinement</a:t>
            </a:r>
            <a:endParaRPr/>
          </a:p>
        </p:txBody>
      </p:sp>
      <p:sp>
        <p:nvSpPr>
          <p:cNvPr id="120" name="Google Shape;120;p2"/>
          <p:cNvSpPr txBox="1"/>
          <p:nvPr/>
        </p:nvSpPr>
        <p:spPr>
          <a:xfrm>
            <a:off x="2616810" y="7999235"/>
            <a:ext cx="6076500" cy="369300"/>
          </a:xfrm>
          <a:prstGeom prst="rect">
            <a:avLst/>
          </a:prstGeom>
          <a:noFill/>
          <a:ln>
            <a:noFill/>
          </a:ln>
        </p:spPr>
        <p:txBody>
          <a:bodyPr anchorCtr="0" anchor="t" bIns="0" lIns="0" spcFirstLastPara="1" rIns="0" wrap="square" tIns="0">
            <a:spAutoFit/>
          </a:bodyPr>
          <a:lstStyle/>
          <a:p>
            <a:pPr indent="0" lvl="0" marL="0" marR="0" rtl="0" algn="l">
              <a:lnSpc>
                <a:spcPct val="137958"/>
              </a:lnSpc>
              <a:spcBef>
                <a:spcPts val="0"/>
              </a:spcBef>
              <a:spcAft>
                <a:spcPts val="0"/>
              </a:spcAft>
              <a:buNone/>
            </a:pPr>
            <a:r>
              <a:rPr b="0" i="0" lang="en-US" sz="2400" u="none" cap="none" strike="noStrike">
                <a:solidFill>
                  <a:srgbClr val="231F20"/>
                </a:solidFill>
                <a:latin typeface="Poppins"/>
                <a:ea typeface="Poppins"/>
                <a:cs typeface="Poppins"/>
                <a:sym typeface="Poppins"/>
              </a:rPr>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97D5A"/>
        </a:solidFill>
      </p:bgPr>
    </p:bg>
    <p:spTree>
      <p:nvGrpSpPr>
        <p:cNvPr id="124" name="Shape 124"/>
        <p:cNvGrpSpPr/>
        <p:nvPr/>
      </p:nvGrpSpPr>
      <p:grpSpPr>
        <a:xfrm>
          <a:off x="0" y="0"/>
          <a:ext cx="0" cy="0"/>
          <a:chOff x="0" y="0"/>
          <a:chExt cx="0" cy="0"/>
        </a:xfrm>
      </p:grpSpPr>
      <p:sp>
        <p:nvSpPr>
          <p:cNvPr id="125" name="Google Shape;125;p3"/>
          <p:cNvSpPr/>
          <p:nvPr/>
        </p:nvSpPr>
        <p:spPr>
          <a:xfrm flipH="1">
            <a:off x="15149046" y="7501472"/>
            <a:ext cx="3116265" cy="2987719"/>
          </a:xfrm>
          <a:custGeom>
            <a:rect b="b" l="l" r="r" t="t"/>
            <a:pathLst>
              <a:path extrusionOk="0" h="2987719" w="3116265">
                <a:moveTo>
                  <a:pt x="3116265" y="0"/>
                </a:moveTo>
                <a:lnTo>
                  <a:pt x="0" y="0"/>
                </a:lnTo>
                <a:lnTo>
                  <a:pt x="0" y="2987719"/>
                </a:lnTo>
                <a:lnTo>
                  <a:pt x="3116265" y="2987719"/>
                </a:lnTo>
                <a:lnTo>
                  <a:pt x="3116265" y="0"/>
                </a:lnTo>
                <a:close/>
              </a:path>
            </a:pathLst>
          </a:custGeom>
          <a:blipFill rotWithShape="1">
            <a:blip r:embed="rId3">
              <a:alphaModFix amt="52000"/>
            </a:blip>
            <a:stretch>
              <a:fillRect b="0" l="0" r="0" t="0"/>
            </a:stretch>
          </a:blipFill>
          <a:ln>
            <a:noFill/>
          </a:ln>
        </p:spPr>
      </p:sp>
      <p:sp>
        <p:nvSpPr>
          <p:cNvPr id="126" name="Google Shape;126;p3"/>
          <p:cNvSpPr txBox="1"/>
          <p:nvPr/>
        </p:nvSpPr>
        <p:spPr>
          <a:xfrm>
            <a:off x="1012250" y="5402675"/>
            <a:ext cx="7902000" cy="20988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i="1" lang="en-US" sz="2199">
                <a:solidFill>
                  <a:srgbClr val="FFFFFF"/>
                </a:solidFill>
                <a:latin typeface="Poppins"/>
                <a:ea typeface="Poppins"/>
                <a:cs typeface="Poppins"/>
                <a:sym typeface="Poppins"/>
              </a:rPr>
              <a:t>Adaptive golf is a modified version of golf designed to make the sport accessible and enjoyable for individuals with physical, cognitive, or sensory disabilities by using specialized equipment, techniques, and inclusive environments.</a:t>
            </a:r>
            <a:endParaRPr b="0" i="1" sz="2199" u="none" cap="none" strike="noStrike">
              <a:solidFill>
                <a:srgbClr val="FFFFFF"/>
              </a:solidFill>
              <a:latin typeface="Poppins"/>
              <a:ea typeface="Poppins"/>
              <a:cs typeface="Poppins"/>
              <a:sym typeface="Poppins"/>
            </a:endParaRPr>
          </a:p>
        </p:txBody>
      </p:sp>
      <p:sp>
        <p:nvSpPr>
          <p:cNvPr id="127" name="Google Shape;127;p3"/>
          <p:cNvSpPr txBox="1"/>
          <p:nvPr/>
        </p:nvSpPr>
        <p:spPr>
          <a:xfrm>
            <a:off x="1012250" y="4077600"/>
            <a:ext cx="10961700" cy="10005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6500" u="none" cap="none" strike="noStrike">
                <a:solidFill>
                  <a:srgbClr val="FFFFFF"/>
                </a:solidFill>
                <a:latin typeface="Poppins"/>
                <a:ea typeface="Poppins"/>
                <a:cs typeface="Poppins"/>
                <a:sym typeface="Poppins"/>
              </a:rPr>
              <a:t>PROJECT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31" name="Shape 131"/>
        <p:cNvGrpSpPr/>
        <p:nvPr/>
      </p:nvGrpSpPr>
      <p:grpSpPr>
        <a:xfrm>
          <a:off x="0" y="0"/>
          <a:ext cx="0" cy="0"/>
          <a:chOff x="0" y="0"/>
          <a:chExt cx="0" cy="0"/>
        </a:xfrm>
      </p:grpSpPr>
      <p:grpSp>
        <p:nvGrpSpPr>
          <p:cNvPr id="132" name="Google Shape;132;p4"/>
          <p:cNvGrpSpPr/>
          <p:nvPr/>
        </p:nvGrpSpPr>
        <p:grpSpPr>
          <a:xfrm rot="-1660488">
            <a:off x="-5775413" y="2431163"/>
            <a:ext cx="8282376" cy="549417"/>
            <a:chOff x="0" y="-38100"/>
            <a:chExt cx="2181367" cy="144703"/>
          </a:xfrm>
        </p:grpSpPr>
        <p:sp>
          <p:nvSpPr>
            <p:cNvPr id="133" name="Google Shape;133;p4"/>
            <p:cNvSpPr/>
            <p:nvPr/>
          </p:nvSpPr>
          <p:spPr>
            <a:xfrm>
              <a:off x="0" y="0"/>
              <a:ext cx="2181366" cy="106603"/>
            </a:xfrm>
            <a:custGeom>
              <a:rect b="b" l="l" r="r" t="t"/>
              <a:pathLst>
                <a:path extrusionOk="0" h="106603" w="2181366">
                  <a:moveTo>
                    <a:pt x="0" y="0"/>
                  </a:moveTo>
                  <a:lnTo>
                    <a:pt x="2181366" y="0"/>
                  </a:lnTo>
                  <a:lnTo>
                    <a:pt x="2181366" y="106603"/>
                  </a:lnTo>
                  <a:lnTo>
                    <a:pt x="0" y="106603"/>
                  </a:lnTo>
                  <a:close/>
                </a:path>
              </a:pathLst>
            </a:custGeom>
            <a:solidFill>
              <a:srgbClr val="99391B"/>
            </a:solidFill>
            <a:ln>
              <a:noFill/>
            </a:ln>
          </p:spPr>
        </p:sp>
        <p:sp>
          <p:nvSpPr>
            <p:cNvPr id="134" name="Google Shape;134;p4"/>
            <p:cNvSpPr txBox="1"/>
            <p:nvPr/>
          </p:nvSpPr>
          <p:spPr>
            <a:xfrm>
              <a:off x="0" y="-38100"/>
              <a:ext cx="2181367" cy="1447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4"/>
          <p:cNvSpPr/>
          <p:nvPr/>
        </p:nvSpPr>
        <p:spPr>
          <a:xfrm>
            <a:off x="1830140" y="4204139"/>
            <a:ext cx="15428747" cy="2313596"/>
          </a:xfrm>
          <a:custGeom>
            <a:rect b="b" l="l" r="r" t="t"/>
            <a:pathLst>
              <a:path extrusionOk="0" h="2057767" w="13722696">
                <a:moveTo>
                  <a:pt x="11284141" y="0"/>
                </a:moveTo>
                <a:cubicBezTo>
                  <a:pt x="0" y="0"/>
                  <a:pt x="0" y="0"/>
                  <a:pt x="0" y="0"/>
                </a:cubicBezTo>
                <a:cubicBezTo>
                  <a:pt x="0" y="2057767"/>
                  <a:pt x="0" y="2057767"/>
                  <a:pt x="0" y="2057767"/>
                </a:cubicBezTo>
                <a:cubicBezTo>
                  <a:pt x="11284141" y="2057767"/>
                  <a:pt x="11284141" y="2057767"/>
                  <a:pt x="11284141" y="2057767"/>
                </a:cubicBezTo>
                <a:cubicBezTo>
                  <a:pt x="12627634" y="2057767"/>
                  <a:pt x="13722696" y="1595715"/>
                  <a:pt x="13722696" y="1028975"/>
                </a:cubicBezTo>
                <a:cubicBezTo>
                  <a:pt x="13722696" y="462236"/>
                  <a:pt x="12627634" y="0"/>
                  <a:pt x="1128414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691965" y="4204139"/>
            <a:ext cx="2311184" cy="2311184"/>
          </a:xfrm>
          <a:custGeom>
            <a:rect b="b" l="l" r="r" t="t"/>
            <a:pathLst>
              <a:path extrusionOk="0"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993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830140" y="6945522"/>
            <a:ext cx="15428910" cy="2312722"/>
          </a:xfrm>
          <a:custGeom>
            <a:rect b="b" l="l" r="r" t="t"/>
            <a:pathLst>
              <a:path extrusionOk="0" h="2056990" w="13722841">
                <a:moveTo>
                  <a:pt x="11284279" y="0"/>
                </a:moveTo>
                <a:cubicBezTo>
                  <a:pt x="0" y="0"/>
                  <a:pt x="0" y="0"/>
                  <a:pt x="0" y="0"/>
                </a:cubicBezTo>
                <a:cubicBezTo>
                  <a:pt x="0" y="2056990"/>
                  <a:pt x="0" y="2056990"/>
                  <a:pt x="0" y="2056990"/>
                </a:cubicBezTo>
                <a:cubicBezTo>
                  <a:pt x="11284279" y="2056990"/>
                  <a:pt x="11284279" y="2056990"/>
                  <a:pt x="11284279" y="2056990"/>
                </a:cubicBezTo>
                <a:cubicBezTo>
                  <a:pt x="12627819" y="2056990"/>
                  <a:pt x="13722841" y="1595048"/>
                  <a:pt x="13722841" y="1028405"/>
                </a:cubicBezTo>
                <a:cubicBezTo>
                  <a:pt x="13722841" y="461762"/>
                  <a:pt x="12627819" y="0"/>
                  <a:pt x="11284279"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91965" y="6945522"/>
            <a:ext cx="2310328" cy="2312897"/>
          </a:xfrm>
          <a:custGeom>
            <a:rect b="b" l="l" r="r" t="t"/>
            <a:pathLst>
              <a:path extrusionOk="0"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9939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txBox="1"/>
          <p:nvPr/>
        </p:nvSpPr>
        <p:spPr>
          <a:xfrm>
            <a:off x="3210709" y="4559345"/>
            <a:ext cx="6452087" cy="395097"/>
          </a:xfrm>
          <a:prstGeom prst="rect">
            <a:avLst/>
          </a:prstGeom>
          <a:noFill/>
          <a:ln>
            <a:noFill/>
          </a:ln>
        </p:spPr>
        <p:txBody>
          <a:bodyPr anchorCtr="0" anchor="t" bIns="0" lIns="0" spcFirstLastPara="1" rIns="0" wrap="square" tIns="0">
            <a:spAutoFit/>
          </a:bodyPr>
          <a:lstStyle/>
          <a:p>
            <a:pPr indent="0" lvl="1" marL="0" marR="0" rtl="0" algn="l">
              <a:lnSpc>
                <a:spcPct val="138000"/>
              </a:lnSpc>
              <a:spcBef>
                <a:spcPts val="0"/>
              </a:spcBef>
              <a:spcAft>
                <a:spcPts val="0"/>
              </a:spcAft>
              <a:buNone/>
            </a:pPr>
            <a:r>
              <a:rPr b="1" i="0" lang="en-US" sz="2300" u="none" cap="none" strike="noStrike">
                <a:solidFill>
                  <a:srgbClr val="231F20"/>
                </a:solidFill>
                <a:latin typeface="Poppins"/>
                <a:ea typeface="Poppins"/>
                <a:cs typeface="Poppins"/>
                <a:sym typeface="Poppins"/>
              </a:rPr>
              <a:t>Problem Statement: </a:t>
            </a:r>
            <a:endParaRPr/>
          </a:p>
        </p:txBody>
      </p:sp>
      <p:sp>
        <p:nvSpPr>
          <p:cNvPr id="140" name="Google Shape;140;p4"/>
          <p:cNvSpPr txBox="1"/>
          <p:nvPr/>
        </p:nvSpPr>
        <p:spPr>
          <a:xfrm>
            <a:off x="900347" y="1095375"/>
            <a:ext cx="16358953" cy="916305"/>
          </a:xfrm>
          <a:prstGeom prst="rect">
            <a:avLst/>
          </a:prstGeom>
          <a:noFill/>
          <a:ln>
            <a:noFill/>
          </a:ln>
        </p:spPr>
        <p:txBody>
          <a:bodyPr anchorCtr="0" anchor="t" bIns="0" lIns="0" spcFirstLastPara="1" rIns="0" wrap="square" tIns="0">
            <a:spAutoFit/>
          </a:bodyPr>
          <a:lstStyle/>
          <a:p>
            <a:pPr indent="0" lvl="0" marL="0" marR="0" rtl="0" algn="r">
              <a:lnSpc>
                <a:spcPct val="99000"/>
              </a:lnSpc>
              <a:spcBef>
                <a:spcPts val="0"/>
              </a:spcBef>
              <a:spcAft>
                <a:spcPts val="0"/>
              </a:spcAft>
              <a:buNone/>
            </a:pPr>
            <a:r>
              <a:rPr b="1" i="0" lang="en-US" sz="6500" u="none" cap="none" strike="noStrike">
                <a:solidFill>
                  <a:srgbClr val="040506"/>
                </a:solidFill>
                <a:latin typeface="Poppins"/>
                <a:ea typeface="Poppins"/>
                <a:cs typeface="Poppins"/>
                <a:sym typeface="Poppins"/>
                <a:extLst>
                  <a:ext uri="http://customooxmlschemas.google.com/">
                    <go:slidesCustomData xmlns:go="http://customooxmlschemas.google.com/" textRoundtripDataId="0"/>
                  </a:ext>
                </a:extLst>
              </a:rPr>
              <a:t>PROBLEM AND PURPOSE</a:t>
            </a:r>
            <a:endParaRPr/>
          </a:p>
        </p:txBody>
      </p:sp>
      <p:sp>
        <p:nvSpPr>
          <p:cNvPr id="141" name="Google Shape;141;p4"/>
          <p:cNvSpPr txBox="1"/>
          <p:nvPr/>
        </p:nvSpPr>
        <p:spPr>
          <a:xfrm>
            <a:off x="7952326" y="2008974"/>
            <a:ext cx="9306900" cy="215400"/>
          </a:xfrm>
          <a:prstGeom prst="rect">
            <a:avLst/>
          </a:prstGeom>
          <a:noFill/>
          <a:ln>
            <a:noFill/>
          </a:ln>
        </p:spPr>
        <p:txBody>
          <a:bodyPr anchorCtr="0" anchor="t" bIns="0" lIns="0" spcFirstLastPara="1" rIns="0" wrap="square" tIns="0">
            <a:spAutoFit/>
          </a:bodyPr>
          <a:lstStyle/>
          <a:p>
            <a:pPr indent="0" lvl="0" marL="0" marR="0" rtl="0" algn="r">
              <a:lnSpc>
                <a:spcPct val="130022"/>
              </a:lnSpc>
              <a:spcBef>
                <a:spcPts val="0"/>
              </a:spcBef>
              <a:spcAft>
                <a:spcPts val="0"/>
              </a:spcAft>
              <a:buNone/>
            </a:pPr>
            <a:r>
              <a:t/>
            </a:r>
            <a:endParaRPr/>
          </a:p>
        </p:txBody>
      </p:sp>
      <p:sp>
        <p:nvSpPr>
          <p:cNvPr id="142" name="Google Shape;142;p4"/>
          <p:cNvSpPr txBox="1"/>
          <p:nvPr/>
        </p:nvSpPr>
        <p:spPr>
          <a:xfrm>
            <a:off x="3210709" y="4967472"/>
            <a:ext cx="12390600" cy="778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latin typeface="Poppins"/>
                <a:ea typeface="Poppins"/>
                <a:cs typeface="Poppins"/>
                <a:sym typeface="Poppins"/>
              </a:rPr>
              <a:t>Adaptive golfers face complications, with arthritis being a leading development from single-arm swinging</a:t>
            </a:r>
            <a:endParaRPr/>
          </a:p>
        </p:txBody>
      </p:sp>
      <p:grpSp>
        <p:nvGrpSpPr>
          <p:cNvPr id="143" name="Google Shape;143;p4"/>
          <p:cNvGrpSpPr/>
          <p:nvPr/>
        </p:nvGrpSpPr>
        <p:grpSpPr>
          <a:xfrm rot="-1660488">
            <a:off x="615341" y="-1631505"/>
            <a:ext cx="8282376" cy="549417"/>
            <a:chOff x="0" y="-38100"/>
            <a:chExt cx="2181367" cy="144703"/>
          </a:xfrm>
        </p:grpSpPr>
        <p:sp>
          <p:nvSpPr>
            <p:cNvPr id="144" name="Google Shape;144;p4"/>
            <p:cNvSpPr/>
            <p:nvPr/>
          </p:nvSpPr>
          <p:spPr>
            <a:xfrm>
              <a:off x="0" y="0"/>
              <a:ext cx="2181366" cy="106603"/>
            </a:xfrm>
            <a:custGeom>
              <a:rect b="b" l="l" r="r" t="t"/>
              <a:pathLst>
                <a:path extrusionOk="0" h="106603" w="2181366">
                  <a:moveTo>
                    <a:pt x="0" y="0"/>
                  </a:moveTo>
                  <a:lnTo>
                    <a:pt x="2181366" y="0"/>
                  </a:lnTo>
                  <a:lnTo>
                    <a:pt x="2181366" y="106603"/>
                  </a:lnTo>
                  <a:lnTo>
                    <a:pt x="0" y="106603"/>
                  </a:lnTo>
                  <a:close/>
                </a:path>
              </a:pathLst>
            </a:custGeom>
            <a:solidFill>
              <a:srgbClr val="99391B"/>
            </a:solidFill>
            <a:ln>
              <a:noFill/>
            </a:ln>
          </p:spPr>
        </p:sp>
        <p:sp>
          <p:nvSpPr>
            <p:cNvPr id="145" name="Google Shape;145;p4"/>
            <p:cNvSpPr txBox="1"/>
            <p:nvPr/>
          </p:nvSpPr>
          <p:spPr>
            <a:xfrm>
              <a:off x="0" y="-38100"/>
              <a:ext cx="2181367" cy="144703"/>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 name="Google Shape;146;p4"/>
          <p:cNvSpPr txBox="1"/>
          <p:nvPr/>
        </p:nvSpPr>
        <p:spPr>
          <a:xfrm>
            <a:off x="3210709" y="7271858"/>
            <a:ext cx="6452087" cy="395097"/>
          </a:xfrm>
          <a:prstGeom prst="rect">
            <a:avLst/>
          </a:prstGeom>
          <a:noFill/>
          <a:ln>
            <a:noFill/>
          </a:ln>
        </p:spPr>
        <p:txBody>
          <a:bodyPr anchorCtr="0" anchor="t" bIns="0" lIns="0" spcFirstLastPara="1" rIns="0" wrap="square" tIns="0">
            <a:spAutoFit/>
          </a:bodyPr>
          <a:lstStyle/>
          <a:p>
            <a:pPr indent="0" lvl="1" marL="0" marR="0" rtl="0" algn="l">
              <a:lnSpc>
                <a:spcPct val="138000"/>
              </a:lnSpc>
              <a:spcBef>
                <a:spcPts val="0"/>
              </a:spcBef>
              <a:spcAft>
                <a:spcPts val="0"/>
              </a:spcAft>
              <a:buNone/>
            </a:pPr>
            <a:r>
              <a:rPr b="1" i="0" lang="en-US" sz="2300" u="none" cap="none" strike="noStrike">
                <a:solidFill>
                  <a:srgbClr val="231F20"/>
                </a:solidFill>
                <a:latin typeface="Poppins"/>
                <a:ea typeface="Poppins"/>
                <a:cs typeface="Poppins"/>
                <a:sym typeface="Poppins"/>
              </a:rPr>
              <a:t>Project Objective:</a:t>
            </a:r>
            <a:endParaRPr/>
          </a:p>
        </p:txBody>
      </p:sp>
      <p:sp>
        <p:nvSpPr>
          <p:cNvPr id="147" name="Google Shape;147;p4"/>
          <p:cNvSpPr txBox="1"/>
          <p:nvPr/>
        </p:nvSpPr>
        <p:spPr>
          <a:xfrm>
            <a:off x="3210709" y="7679985"/>
            <a:ext cx="12390600" cy="7785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lang="en-US" sz="2199">
                <a:latin typeface="Poppins"/>
                <a:ea typeface="Poppins"/>
                <a:cs typeface="Poppins"/>
                <a:sym typeface="Poppins"/>
              </a:rPr>
              <a:t>Prevent injuries, enhance grip, and boost confidence while promoting inclusivity in adaptive sports. Designed to assist in preventing wrist arthritis for one-armed golfers.</a:t>
            </a:r>
            <a:endParaRPr/>
          </a:p>
        </p:txBody>
      </p:sp>
      <p:sp>
        <p:nvSpPr>
          <p:cNvPr id="148" name="Google Shape;148;p4"/>
          <p:cNvSpPr/>
          <p:nvPr/>
        </p:nvSpPr>
        <p:spPr>
          <a:xfrm>
            <a:off x="761841" y="4346320"/>
            <a:ext cx="2171406" cy="2171406"/>
          </a:xfrm>
          <a:custGeom>
            <a:rect b="b" l="l" r="r" t="t"/>
            <a:pathLst>
              <a:path extrusionOk="0" h="2171406" w="2171406">
                <a:moveTo>
                  <a:pt x="0" y="0"/>
                </a:moveTo>
                <a:lnTo>
                  <a:pt x="2171407" y="0"/>
                </a:lnTo>
                <a:lnTo>
                  <a:pt x="2171407" y="2171407"/>
                </a:lnTo>
                <a:lnTo>
                  <a:pt x="0" y="2171407"/>
                </a:lnTo>
                <a:lnTo>
                  <a:pt x="0" y="0"/>
                </a:lnTo>
                <a:close/>
              </a:path>
            </a:pathLst>
          </a:custGeom>
          <a:blipFill rotWithShape="1">
            <a:blip r:embed="rId3">
              <a:alphaModFix/>
            </a:blip>
            <a:stretch>
              <a:fillRect b="0" l="0" r="0" t="0"/>
            </a:stretch>
          </a:blipFill>
          <a:ln>
            <a:noFill/>
          </a:ln>
        </p:spPr>
      </p:sp>
      <p:sp>
        <p:nvSpPr>
          <p:cNvPr id="149" name="Google Shape;149;p4"/>
          <p:cNvSpPr/>
          <p:nvPr/>
        </p:nvSpPr>
        <p:spPr>
          <a:xfrm>
            <a:off x="761841" y="7086894"/>
            <a:ext cx="2171406" cy="2171406"/>
          </a:xfrm>
          <a:custGeom>
            <a:rect b="b" l="l" r="r" t="t"/>
            <a:pathLst>
              <a:path extrusionOk="0" h="2171406" w="2171406">
                <a:moveTo>
                  <a:pt x="0" y="0"/>
                </a:moveTo>
                <a:lnTo>
                  <a:pt x="2171407" y="0"/>
                </a:lnTo>
                <a:lnTo>
                  <a:pt x="2171407" y="2171406"/>
                </a:lnTo>
                <a:lnTo>
                  <a:pt x="0" y="217140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 name="Shape 153"/>
        <p:cNvGrpSpPr/>
        <p:nvPr/>
      </p:nvGrpSpPr>
      <p:grpSpPr>
        <a:xfrm>
          <a:off x="0" y="0"/>
          <a:ext cx="0" cy="0"/>
          <a:chOff x="0" y="0"/>
          <a:chExt cx="0" cy="0"/>
        </a:xfrm>
      </p:grpSpPr>
      <p:sp>
        <p:nvSpPr>
          <p:cNvPr id="154" name="Google Shape;154;g318270d65f1_3_2"/>
          <p:cNvSpPr/>
          <p:nvPr/>
        </p:nvSpPr>
        <p:spPr>
          <a:xfrm>
            <a:off x="0" y="8464408"/>
            <a:ext cx="4424057" cy="1852574"/>
          </a:xfrm>
          <a:custGeom>
            <a:rect b="b" l="l" r="r" t="t"/>
            <a:pathLst>
              <a:path extrusionOk="0" h="1852574" w="4424057">
                <a:moveTo>
                  <a:pt x="0" y="0"/>
                </a:moveTo>
                <a:lnTo>
                  <a:pt x="4424057" y="0"/>
                </a:lnTo>
                <a:lnTo>
                  <a:pt x="4424057" y="1852574"/>
                </a:lnTo>
                <a:lnTo>
                  <a:pt x="0" y="1852574"/>
                </a:lnTo>
                <a:lnTo>
                  <a:pt x="0" y="0"/>
                </a:lnTo>
                <a:close/>
              </a:path>
            </a:pathLst>
          </a:custGeom>
          <a:blipFill rotWithShape="1">
            <a:blip r:embed="rId3">
              <a:alphaModFix/>
            </a:blip>
            <a:stretch>
              <a:fillRect b="0" l="0" r="0" t="0"/>
            </a:stretch>
          </a:blipFill>
          <a:ln>
            <a:noFill/>
          </a:ln>
        </p:spPr>
      </p:sp>
      <p:sp>
        <p:nvSpPr>
          <p:cNvPr id="155" name="Google Shape;155;g318270d65f1_3_2"/>
          <p:cNvSpPr txBox="1"/>
          <p:nvPr/>
        </p:nvSpPr>
        <p:spPr>
          <a:xfrm>
            <a:off x="1028850" y="1076850"/>
            <a:ext cx="13597800" cy="990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US" sz="6500">
                <a:solidFill>
                  <a:srgbClr val="1C5739"/>
                </a:solidFill>
                <a:latin typeface="Poppins"/>
                <a:ea typeface="Poppins"/>
                <a:cs typeface="Poppins"/>
                <a:sym typeface="Poppins"/>
              </a:rPr>
              <a:t>RESEARCH </a:t>
            </a:r>
            <a:endParaRPr/>
          </a:p>
        </p:txBody>
      </p:sp>
      <p:sp>
        <p:nvSpPr>
          <p:cNvPr id="156" name="Google Shape;156;g318270d65f1_3_2"/>
          <p:cNvSpPr txBox="1"/>
          <p:nvPr/>
        </p:nvSpPr>
        <p:spPr>
          <a:xfrm>
            <a:off x="1028700" y="4250631"/>
            <a:ext cx="4400100" cy="215400"/>
          </a:xfrm>
          <a:prstGeom prst="rect">
            <a:avLst/>
          </a:prstGeom>
          <a:noFill/>
          <a:ln>
            <a:noFill/>
          </a:ln>
        </p:spPr>
        <p:txBody>
          <a:bodyPr anchorCtr="0" anchor="t" bIns="0" lIns="0" spcFirstLastPara="1" rIns="0" wrap="square" tIns="0">
            <a:spAutoFit/>
          </a:bodyPr>
          <a:lstStyle/>
          <a:p>
            <a:pPr indent="0" lvl="0" marL="0" marR="0" rtl="0" algn="ctr">
              <a:lnSpc>
                <a:spcPct val="130022"/>
              </a:lnSpc>
              <a:spcBef>
                <a:spcPts val="0"/>
              </a:spcBef>
              <a:spcAft>
                <a:spcPts val="0"/>
              </a:spcAft>
              <a:buNone/>
            </a:pPr>
            <a:r>
              <a:t/>
            </a:r>
            <a:endParaRPr/>
          </a:p>
        </p:txBody>
      </p:sp>
      <p:sp>
        <p:nvSpPr>
          <p:cNvPr id="157" name="Google Shape;157;g318270d65f1_3_2"/>
          <p:cNvSpPr txBox="1"/>
          <p:nvPr/>
        </p:nvSpPr>
        <p:spPr>
          <a:xfrm>
            <a:off x="6743726" y="3837575"/>
            <a:ext cx="4800600" cy="215400"/>
          </a:xfrm>
          <a:prstGeom prst="rect">
            <a:avLst/>
          </a:prstGeom>
          <a:noFill/>
          <a:ln>
            <a:noFill/>
          </a:ln>
        </p:spPr>
        <p:txBody>
          <a:bodyPr anchorCtr="0" anchor="t" bIns="0" lIns="0" spcFirstLastPara="1" rIns="0" wrap="square" tIns="0">
            <a:spAutoFit/>
          </a:bodyPr>
          <a:lstStyle/>
          <a:p>
            <a:pPr indent="0" lvl="1" marL="0" marR="0" rtl="0" algn="ctr">
              <a:lnSpc>
                <a:spcPct val="138006"/>
              </a:lnSpc>
              <a:spcBef>
                <a:spcPts val="0"/>
              </a:spcBef>
              <a:spcAft>
                <a:spcPts val="0"/>
              </a:spcAft>
              <a:buNone/>
            </a:pPr>
            <a:r>
              <a:t/>
            </a:r>
            <a:endParaRPr/>
          </a:p>
        </p:txBody>
      </p:sp>
      <p:sp>
        <p:nvSpPr>
          <p:cNvPr id="158" name="Google Shape;158;g318270d65f1_3_2"/>
          <p:cNvSpPr txBox="1"/>
          <p:nvPr/>
        </p:nvSpPr>
        <p:spPr>
          <a:xfrm>
            <a:off x="1028875" y="2612925"/>
            <a:ext cx="16230300" cy="1244100"/>
          </a:xfrm>
          <a:prstGeom prst="rect">
            <a:avLst/>
          </a:prstGeom>
          <a:noFill/>
          <a:ln>
            <a:noFill/>
          </a:ln>
        </p:spPr>
        <p:txBody>
          <a:bodyPr anchorCtr="0" anchor="t" bIns="0" lIns="0" spcFirstLastPara="1" rIns="0" wrap="square" tIns="0">
            <a:spAutoFit/>
          </a:bodyPr>
          <a:lstStyle/>
          <a:p>
            <a:pPr indent="0" lvl="0" marL="0" marR="0" rtl="0" algn="ctr">
              <a:lnSpc>
                <a:spcPct val="130022"/>
              </a:lnSpc>
              <a:spcBef>
                <a:spcPts val="0"/>
              </a:spcBef>
              <a:spcAft>
                <a:spcPts val="0"/>
              </a:spcAft>
              <a:buNone/>
            </a:pPr>
            <a:r>
              <a:rPr lang="en-US" sz="2245">
                <a:latin typeface="Poppins"/>
                <a:ea typeface="Poppins"/>
                <a:cs typeface="Poppins"/>
                <a:sym typeface="Poppins"/>
              </a:rPr>
              <a:t>Studies indicate that unilateral overuse is a significant risk factor for osteoarthritis, as cartilage wear accelerates under continuous stress (Lohmander et al., 2007). Additionally, individuals engaged in repetitive sports-related motions are at an increased risk of joint degeneration over time (Felson, 2013).</a:t>
            </a:r>
            <a:endParaRPr/>
          </a:p>
        </p:txBody>
      </p:sp>
      <p:sp>
        <p:nvSpPr>
          <p:cNvPr id="159" name="Google Shape;159;g318270d65f1_3_2"/>
          <p:cNvSpPr txBox="1"/>
          <p:nvPr/>
        </p:nvSpPr>
        <p:spPr>
          <a:xfrm>
            <a:off x="12859089" y="3837575"/>
            <a:ext cx="4400100" cy="215400"/>
          </a:xfrm>
          <a:prstGeom prst="rect">
            <a:avLst/>
          </a:prstGeom>
          <a:noFill/>
          <a:ln>
            <a:noFill/>
          </a:ln>
        </p:spPr>
        <p:txBody>
          <a:bodyPr anchorCtr="0" anchor="t" bIns="0" lIns="0" spcFirstLastPara="1" rIns="0" wrap="square" tIns="0">
            <a:spAutoFit/>
          </a:bodyPr>
          <a:lstStyle/>
          <a:p>
            <a:pPr indent="0" lvl="1" marL="0" marR="0" rtl="0" algn="ctr">
              <a:lnSpc>
                <a:spcPct val="138006"/>
              </a:lnSpc>
              <a:spcBef>
                <a:spcPts val="0"/>
              </a:spcBef>
              <a:spcAft>
                <a:spcPts val="0"/>
              </a:spcAft>
              <a:buNone/>
            </a:pPr>
            <a:r>
              <a:t/>
            </a:r>
            <a:endParaRPr/>
          </a:p>
        </p:txBody>
      </p:sp>
      <p:sp>
        <p:nvSpPr>
          <p:cNvPr id="160" name="Google Shape;160;g318270d65f1_3_2"/>
          <p:cNvSpPr/>
          <p:nvPr/>
        </p:nvSpPr>
        <p:spPr>
          <a:xfrm>
            <a:off x="4424057"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61" name="Google Shape;161;g318270d65f1_3_2"/>
          <p:cNvSpPr/>
          <p:nvPr/>
        </p:nvSpPr>
        <p:spPr>
          <a:xfrm flipH="1">
            <a:off x="7183952" y="8464408"/>
            <a:ext cx="2759895" cy="1852574"/>
          </a:xfrm>
          <a:custGeom>
            <a:rect b="b" l="l" r="r" t="t"/>
            <a:pathLst>
              <a:path extrusionOk="0" h="1852574" w="2759895">
                <a:moveTo>
                  <a:pt x="2759895" y="0"/>
                </a:moveTo>
                <a:lnTo>
                  <a:pt x="0" y="0"/>
                </a:lnTo>
                <a:lnTo>
                  <a:pt x="0" y="1852574"/>
                </a:lnTo>
                <a:lnTo>
                  <a:pt x="2759895" y="1852574"/>
                </a:lnTo>
                <a:lnTo>
                  <a:pt x="2759895" y="0"/>
                </a:lnTo>
                <a:close/>
              </a:path>
            </a:pathLst>
          </a:custGeom>
          <a:blipFill rotWithShape="1">
            <a:blip r:embed="rId3">
              <a:alphaModFix/>
            </a:blip>
            <a:stretch>
              <a:fillRect b="0" l="-60297" r="0" t="0"/>
            </a:stretch>
          </a:blipFill>
          <a:ln>
            <a:noFill/>
          </a:ln>
        </p:spPr>
      </p:sp>
      <p:sp>
        <p:nvSpPr>
          <p:cNvPr id="162" name="Google Shape;162;g318270d65f1_3_2"/>
          <p:cNvSpPr/>
          <p:nvPr/>
        </p:nvSpPr>
        <p:spPr>
          <a:xfrm>
            <a:off x="9943847"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63" name="Google Shape;163;g318270d65f1_3_2"/>
          <p:cNvSpPr/>
          <p:nvPr/>
        </p:nvSpPr>
        <p:spPr>
          <a:xfrm>
            <a:off x="12529211" y="8434426"/>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64" name="Google Shape;164;g318270d65f1_3_2"/>
          <p:cNvSpPr/>
          <p:nvPr/>
        </p:nvSpPr>
        <p:spPr>
          <a:xfrm>
            <a:off x="15289106"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65" name="Google Shape;165;g318270d65f1_3_2"/>
          <p:cNvSpPr/>
          <p:nvPr/>
        </p:nvSpPr>
        <p:spPr>
          <a:xfrm>
            <a:off x="17874471"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pic>
        <p:nvPicPr>
          <p:cNvPr id="166" name="Google Shape;166;g318270d65f1_3_2"/>
          <p:cNvPicPr preferRelativeResize="0"/>
          <p:nvPr/>
        </p:nvPicPr>
        <p:blipFill>
          <a:blip r:embed="rId4">
            <a:alphaModFix/>
          </a:blip>
          <a:stretch>
            <a:fillRect/>
          </a:stretch>
        </p:blipFill>
        <p:spPr>
          <a:xfrm>
            <a:off x="5979276" y="4250625"/>
            <a:ext cx="6329425" cy="41691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170" name="Shape 170"/>
        <p:cNvGrpSpPr/>
        <p:nvPr/>
      </p:nvGrpSpPr>
      <p:grpSpPr>
        <a:xfrm>
          <a:off x="0" y="0"/>
          <a:ext cx="0" cy="0"/>
          <a:chOff x="0" y="0"/>
          <a:chExt cx="0" cy="0"/>
        </a:xfrm>
      </p:grpSpPr>
      <p:sp>
        <p:nvSpPr>
          <p:cNvPr id="171" name="Google Shape;171;p5"/>
          <p:cNvSpPr/>
          <p:nvPr/>
        </p:nvSpPr>
        <p:spPr>
          <a:xfrm>
            <a:off x="0" y="8464408"/>
            <a:ext cx="4424057" cy="1852574"/>
          </a:xfrm>
          <a:custGeom>
            <a:rect b="b" l="l" r="r" t="t"/>
            <a:pathLst>
              <a:path extrusionOk="0" h="1852574" w="4424057">
                <a:moveTo>
                  <a:pt x="0" y="0"/>
                </a:moveTo>
                <a:lnTo>
                  <a:pt x="4424057" y="0"/>
                </a:lnTo>
                <a:lnTo>
                  <a:pt x="4424057" y="1852574"/>
                </a:lnTo>
                <a:lnTo>
                  <a:pt x="0" y="1852574"/>
                </a:lnTo>
                <a:lnTo>
                  <a:pt x="0" y="0"/>
                </a:lnTo>
                <a:close/>
              </a:path>
            </a:pathLst>
          </a:custGeom>
          <a:blipFill rotWithShape="1">
            <a:blip r:embed="rId3">
              <a:alphaModFix/>
            </a:blip>
            <a:stretch>
              <a:fillRect b="0" l="0" r="0" t="0"/>
            </a:stretch>
          </a:blipFill>
          <a:ln>
            <a:noFill/>
          </a:ln>
        </p:spPr>
      </p:sp>
      <p:sp>
        <p:nvSpPr>
          <p:cNvPr id="172" name="Google Shape;172;p5"/>
          <p:cNvSpPr txBox="1"/>
          <p:nvPr/>
        </p:nvSpPr>
        <p:spPr>
          <a:xfrm>
            <a:off x="1028700" y="1095375"/>
            <a:ext cx="13597800" cy="990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i="0" lang="en-US" sz="6500" u="none" cap="none" strike="noStrike">
                <a:solidFill>
                  <a:srgbClr val="1C5739"/>
                </a:solidFill>
                <a:latin typeface="Poppins"/>
                <a:ea typeface="Poppins"/>
                <a:cs typeface="Poppins"/>
                <a:sym typeface="Poppins"/>
              </a:rPr>
              <a:t>INSIGHTS</a:t>
            </a:r>
            <a:endParaRPr/>
          </a:p>
        </p:txBody>
      </p:sp>
      <p:sp>
        <p:nvSpPr>
          <p:cNvPr id="173" name="Google Shape;173;p5"/>
          <p:cNvSpPr txBox="1"/>
          <p:nvPr/>
        </p:nvSpPr>
        <p:spPr>
          <a:xfrm>
            <a:off x="1028700" y="4261056"/>
            <a:ext cx="4400100" cy="2592000"/>
          </a:xfrm>
          <a:prstGeom prst="rect">
            <a:avLst/>
          </a:prstGeom>
          <a:noFill/>
          <a:ln>
            <a:noFill/>
          </a:ln>
        </p:spPr>
        <p:txBody>
          <a:bodyPr anchorCtr="0" anchor="t" bIns="0" lIns="0" spcFirstLastPara="1" rIns="0" wrap="square" tIns="0">
            <a:spAutoFit/>
          </a:bodyPr>
          <a:lstStyle/>
          <a:p>
            <a:pPr indent="0" lvl="0" marL="0" marR="0" rtl="0" algn="ctr">
              <a:lnSpc>
                <a:spcPct val="130022"/>
              </a:lnSpc>
              <a:spcBef>
                <a:spcPts val="0"/>
              </a:spcBef>
              <a:spcAft>
                <a:spcPts val="0"/>
              </a:spcAft>
              <a:buNone/>
            </a:pPr>
            <a:r>
              <a:rPr lang="en-US" sz="2245">
                <a:latin typeface="Poppins"/>
                <a:ea typeface="Poppins"/>
                <a:cs typeface="Poppins"/>
                <a:sym typeface="Poppins"/>
              </a:rPr>
              <a:t>Continuous </a:t>
            </a:r>
            <a:r>
              <a:rPr i="1" lang="en-US" sz="2245">
                <a:latin typeface="Poppins"/>
                <a:ea typeface="Poppins"/>
                <a:cs typeface="Poppins"/>
                <a:sym typeface="Poppins"/>
              </a:rPr>
              <a:t>overuse of a single limb, especially in high-impact and repetitive activities like golfing, can increase the risk of developing osteoarthritis.</a:t>
            </a:r>
            <a:r>
              <a:rPr lang="en-US" sz="2245">
                <a:latin typeface="Poppins"/>
                <a:ea typeface="Poppins"/>
                <a:cs typeface="Poppins"/>
                <a:sym typeface="Poppins"/>
              </a:rPr>
              <a:t> </a:t>
            </a:r>
            <a:endParaRPr/>
          </a:p>
        </p:txBody>
      </p:sp>
      <p:sp>
        <p:nvSpPr>
          <p:cNvPr id="174" name="Google Shape;174;p5"/>
          <p:cNvSpPr txBox="1"/>
          <p:nvPr/>
        </p:nvSpPr>
        <p:spPr>
          <a:xfrm>
            <a:off x="1028700" y="3473262"/>
            <a:ext cx="4400100" cy="361200"/>
          </a:xfrm>
          <a:prstGeom prst="rect">
            <a:avLst/>
          </a:prstGeom>
          <a:noFill/>
          <a:ln>
            <a:noFill/>
          </a:ln>
        </p:spPr>
        <p:txBody>
          <a:bodyPr anchorCtr="0" anchor="t" bIns="0" lIns="0" spcFirstLastPara="1" rIns="0" wrap="square" tIns="0">
            <a:spAutoFit/>
          </a:bodyPr>
          <a:lstStyle/>
          <a:p>
            <a:pPr indent="0" lvl="1" marL="0" marR="0" rtl="0" algn="ctr">
              <a:lnSpc>
                <a:spcPct val="138005"/>
              </a:lnSpc>
              <a:spcBef>
                <a:spcPts val="0"/>
              </a:spcBef>
              <a:spcAft>
                <a:spcPts val="0"/>
              </a:spcAft>
              <a:buNone/>
            </a:pPr>
            <a:r>
              <a:rPr b="1" i="0" lang="en-US" sz="2347" u="none" cap="none" strike="noStrike">
                <a:solidFill>
                  <a:srgbClr val="000000"/>
                </a:solidFill>
                <a:latin typeface="Poppins"/>
                <a:ea typeface="Poppins"/>
                <a:cs typeface="Poppins"/>
                <a:sym typeface="Poppins"/>
              </a:rPr>
              <a:t>Key Research Findings</a:t>
            </a:r>
            <a:endParaRPr/>
          </a:p>
        </p:txBody>
      </p:sp>
      <p:sp>
        <p:nvSpPr>
          <p:cNvPr id="175" name="Google Shape;175;p5"/>
          <p:cNvSpPr txBox="1"/>
          <p:nvPr/>
        </p:nvSpPr>
        <p:spPr>
          <a:xfrm>
            <a:off x="12823251" y="4261043"/>
            <a:ext cx="4800600" cy="2142900"/>
          </a:xfrm>
          <a:prstGeom prst="rect">
            <a:avLst/>
          </a:prstGeom>
          <a:noFill/>
          <a:ln>
            <a:noFill/>
          </a:ln>
        </p:spPr>
        <p:txBody>
          <a:bodyPr anchorCtr="0" anchor="t" bIns="0" lIns="0" spcFirstLastPara="1" rIns="0" wrap="square" tIns="0">
            <a:spAutoFit/>
          </a:bodyPr>
          <a:lstStyle/>
          <a:p>
            <a:pPr indent="0" lvl="0" marL="0" marR="0" rtl="0" algn="ctr">
              <a:lnSpc>
                <a:spcPct val="130022"/>
              </a:lnSpc>
              <a:spcBef>
                <a:spcPts val="0"/>
              </a:spcBef>
              <a:spcAft>
                <a:spcPts val="0"/>
              </a:spcAft>
              <a:buNone/>
            </a:pPr>
            <a:r>
              <a:rPr lang="en-US" sz="2245">
                <a:latin typeface="Poppins"/>
                <a:ea typeface="Poppins"/>
                <a:cs typeface="Poppins"/>
                <a:sym typeface="Poppins"/>
              </a:rPr>
              <a:t>For amputees who rely heavily on one arm, the biomechanical strain is disproportionately placed on the unaffected limb, compounding the risk. </a:t>
            </a:r>
            <a:endParaRPr/>
          </a:p>
        </p:txBody>
      </p:sp>
      <p:sp>
        <p:nvSpPr>
          <p:cNvPr id="176" name="Google Shape;176;p5"/>
          <p:cNvSpPr txBox="1"/>
          <p:nvPr/>
        </p:nvSpPr>
        <p:spPr>
          <a:xfrm>
            <a:off x="12823251" y="3503950"/>
            <a:ext cx="4800600" cy="361200"/>
          </a:xfrm>
          <a:prstGeom prst="rect">
            <a:avLst/>
          </a:prstGeom>
          <a:noFill/>
          <a:ln>
            <a:noFill/>
          </a:ln>
        </p:spPr>
        <p:txBody>
          <a:bodyPr anchorCtr="0" anchor="t" bIns="0" lIns="0" spcFirstLastPara="1" rIns="0" wrap="square" tIns="0">
            <a:spAutoFit/>
          </a:bodyPr>
          <a:lstStyle/>
          <a:p>
            <a:pPr indent="0" lvl="1" marL="0" marR="0" rtl="0" algn="ctr">
              <a:lnSpc>
                <a:spcPct val="138005"/>
              </a:lnSpc>
              <a:spcBef>
                <a:spcPts val="0"/>
              </a:spcBef>
              <a:spcAft>
                <a:spcPts val="0"/>
              </a:spcAft>
              <a:buNone/>
            </a:pPr>
            <a:r>
              <a:rPr b="1" i="0" lang="en-US" sz="2347" u="none" cap="none" strike="noStrike">
                <a:solidFill>
                  <a:srgbClr val="000000"/>
                </a:solidFill>
                <a:latin typeface="Poppins"/>
                <a:ea typeface="Poppins"/>
                <a:cs typeface="Poppins"/>
                <a:sym typeface="Poppins"/>
              </a:rPr>
              <a:t>Field Insights</a:t>
            </a:r>
            <a:endParaRPr/>
          </a:p>
        </p:txBody>
      </p:sp>
      <p:sp>
        <p:nvSpPr>
          <p:cNvPr id="177" name="Google Shape;177;p5"/>
          <p:cNvSpPr/>
          <p:nvPr/>
        </p:nvSpPr>
        <p:spPr>
          <a:xfrm>
            <a:off x="4424057"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78" name="Google Shape;178;p5"/>
          <p:cNvSpPr/>
          <p:nvPr/>
        </p:nvSpPr>
        <p:spPr>
          <a:xfrm flipH="1">
            <a:off x="7183952" y="8464408"/>
            <a:ext cx="2759895" cy="1852574"/>
          </a:xfrm>
          <a:custGeom>
            <a:rect b="b" l="l" r="r" t="t"/>
            <a:pathLst>
              <a:path extrusionOk="0" h="1852574" w="2759895">
                <a:moveTo>
                  <a:pt x="2759895" y="0"/>
                </a:moveTo>
                <a:lnTo>
                  <a:pt x="0" y="0"/>
                </a:lnTo>
                <a:lnTo>
                  <a:pt x="0" y="1852574"/>
                </a:lnTo>
                <a:lnTo>
                  <a:pt x="2759895" y="1852574"/>
                </a:lnTo>
                <a:lnTo>
                  <a:pt x="2759895" y="0"/>
                </a:lnTo>
                <a:close/>
              </a:path>
            </a:pathLst>
          </a:custGeom>
          <a:blipFill rotWithShape="1">
            <a:blip r:embed="rId3">
              <a:alphaModFix/>
            </a:blip>
            <a:stretch>
              <a:fillRect b="0" l="-60297" r="0" t="0"/>
            </a:stretch>
          </a:blipFill>
          <a:ln>
            <a:noFill/>
          </a:ln>
        </p:spPr>
      </p:sp>
      <p:sp>
        <p:nvSpPr>
          <p:cNvPr id="179" name="Google Shape;179;p5"/>
          <p:cNvSpPr/>
          <p:nvPr/>
        </p:nvSpPr>
        <p:spPr>
          <a:xfrm>
            <a:off x="9943847"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80" name="Google Shape;180;p5"/>
          <p:cNvSpPr/>
          <p:nvPr/>
        </p:nvSpPr>
        <p:spPr>
          <a:xfrm>
            <a:off x="12529211" y="8434426"/>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81" name="Google Shape;181;p5"/>
          <p:cNvSpPr/>
          <p:nvPr/>
        </p:nvSpPr>
        <p:spPr>
          <a:xfrm>
            <a:off x="15289106"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sp>
        <p:nvSpPr>
          <p:cNvPr id="182" name="Google Shape;182;p5"/>
          <p:cNvSpPr/>
          <p:nvPr/>
        </p:nvSpPr>
        <p:spPr>
          <a:xfrm>
            <a:off x="17874471" y="8464408"/>
            <a:ext cx="2759895" cy="1852574"/>
          </a:xfrm>
          <a:custGeom>
            <a:rect b="b" l="l" r="r" t="t"/>
            <a:pathLst>
              <a:path extrusionOk="0" h="1852574" w="2759895">
                <a:moveTo>
                  <a:pt x="0" y="0"/>
                </a:moveTo>
                <a:lnTo>
                  <a:pt x="2759895" y="0"/>
                </a:lnTo>
                <a:lnTo>
                  <a:pt x="2759895" y="1852574"/>
                </a:lnTo>
                <a:lnTo>
                  <a:pt x="0" y="1852574"/>
                </a:lnTo>
                <a:lnTo>
                  <a:pt x="0" y="0"/>
                </a:lnTo>
                <a:close/>
              </a:path>
            </a:pathLst>
          </a:custGeom>
          <a:blipFill rotWithShape="1">
            <a:blip r:embed="rId3">
              <a:alphaModFix/>
            </a:blip>
            <a:stretch>
              <a:fillRect b="0" l="-60297" r="0" t="0"/>
            </a:stretch>
          </a:blipFill>
          <a:ln>
            <a:noFill/>
          </a:ln>
        </p:spPr>
      </p:sp>
      <p:pic>
        <p:nvPicPr>
          <p:cNvPr id="183" name="Google Shape;183;p5"/>
          <p:cNvPicPr preferRelativeResize="0"/>
          <p:nvPr/>
        </p:nvPicPr>
        <p:blipFill>
          <a:blip r:embed="rId4">
            <a:alphaModFix/>
          </a:blip>
          <a:stretch>
            <a:fillRect/>
          </a:stretch>
        </p:blipFill>
        <p:spPr>
          <a:xfrm>
            <a:off x="5993475" y="3154463"/>
            <a:ext cx="6535726" cy="43560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97D5A"/>
        </a:solidFill>
      </p:bgPr>
    </p:bg>
    <p:spTree>
      <p:nvGrpSpPr>
        <p:cNvPr id="187" name="Shape 187"/>
        <p:cNvGrpSpPr/>
        <p:nvPr/>
      </p:nvGrpSpPr>
      <p:grpSpPr>
        <a:xfrm>
          <a:off x="0" y="0"/>
          <a:ext cx="0" cy="0"/>
          <a:chOff x="0" y="0"/>
          <a:chExt cx="0" cy="0"/>
        </a:xfrm>
      </p:grpSpPr>
      <p:sp>
        <p:nvSpPr>
          <p:cNvPr id="188" name="Google Shape;188;p6"/>
          <p:cNvSpPr/>
          <p:nvPr/>
        </p:nvSpPr>
        <p:spPr>
          <a:xfrm>
            <a:off x="7530076" y="3428998"/>
            <a:ext cx="9973361" cy="4176986"/>
          </a:xfrm>
          <a:custGeom>
            <a:rect b="b" l="l" r="r" t="t"/>
            <a:pathLst>
              <a:path extrusionOk="0" h="4420091" w="11301259">
                <a:moveTo>
                  <a:pt x="0" y="0"/>
                </a:moveTo>
                <a:lnTo>
                  <a:pt x="11301259" y="0"/>
                </a:lnTo>
                <a:lnTo>
                  <a:pt x="11301259" y="4420092"/>
                </a:lnTo>
                <a:lnTo>
                  <a:pt x="0" y="4420092"/>
                </a:lnTo>
                <a:lnTo>
                  <a:pt x="0" y="0"/>
                </a:lnTo>
                <a:close/>
              </a:path>
            </a:pathLst>
          </a:custGeom>
          <a:blipFill rotWithShape="1">
            <a:blip r:embed="rId3">
              <a:alphaModFix/>
            </a:blip>
            <a:stretch>
              <a:fillRect b="-2908" l="0" r="0" t="0"/>
            </a:stretch>
          </a:blipFill>
          <a:ln>
            <a:noFill/>
          </a:ln>
        </p:spPr>
      </p:sp>
      <p:sp>
        <p:nvSpPr>
          <p:cNvPr id="189" name="Google Shape;189;p6"/>
          <p:cNvSpPr txBox="1"/>
          <p:nvPr/>
        </p:nvSpPr>
        <p:spPr>
          <a:xfrm>
            <a:off x="1028700" y="2346000"/>
            <a:ext cx="6339000" cy="300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500" u="none" cap="none" strike="noStrike">
                <a:solidFill>
                  <a:srgbClr val="FDFBFB"/>
                </a:solidFill>
                <a:latin typeface="Poppins"/>
                <a:ea typeface="Poppins"/>
                <a:cs typeface="Poppins"/>
                <a:sym typeface="Poppins"/>
              </a:rPr>
              <a:t>SOLUTION AND PRODUCT DESIGN</a:t>
            </a:r>
            <a:endParaRPr/>
          </a:p>
        </p:txBody>
      </p:sp>
      <p:sp>
        <p:nvSpPr>
          <p:cNvPr id="190" name="Google Shape;190;p6"/>
          <p:cNvSpPr txBox="1"/>
          <p:nvPr/>
        </p:nvSpPr>
        <p:spPr>
          <a:xfrm>
            <a:off x="1028700" y="5595050"/>
            <a:ext cx="6339000" cy="17187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1" lang="en-US" sz="2199" u="none" cap="none" strike="noStrike">
                <a:solidFill>
                  <a:srgbClr val="FFFFFF"/>
                </a:solidFill>
                <a:latin typeface="Poppins"/>
                <a:ea typeface="Poppins"/>
                <a:cs typeface="Poppins"/>
                <a:sym typeface="Poppins"/>
              </a:rPr>
              <a:t>Introducing the Adaptive Glove: </a:t>
            </a:r>
            <a:r>
              <a:rPr b="1" i="1" lang="en-US" sz="2499" u="none" cap="none" strike="noStrike">
                <a:solidFill>
                  <a:srgbClr val="FFFFFF"/>
                </a:solidFill>
                <a:latin typeface="Poppins"/>
                <a:ea typeface="Poppins"/>
                <a:cs typeface="Poppins"/>
                <a:sym typeface="Poppins"/>
              </a:rPr>
              <a:t>ArthroG</a:t>
            </a:r>
            <a:r>
              <a:rPr b="1" i="1" lang="en-US" sz="2499">
                <a:solidFill>
                  <a:srgbClr val="FFFFFF"/>
                </a:solidFill>
                <a:latin typeface="Poppins"/>
                <a:ea typeface="Poppins"/>
                <a:cs typeface="Poppins"/>
                <a:sym typeface="Poppins"/>
              </a:rPr>
              <a:t>rip</a:t>
            </a:r>
            <a:r>
              <a:rPr i="1" lang="en-US" sz="2199">
                <a:solidFill>
                  <a:srgbClr val="FFFFFF"/>
                </a:solidFill>
                <a:latin typeface="Poppins"/>
                <a:ea typeface="Poppins"/>
                <a:cs typeface="Poppins"/>
                <a:sym typeface="Poppins"/>
              </a:rPr>
              <a:t> The revolutionary golfing equipment made to provide support while preventing the development of Arthritis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4">
              <a:alphaModFix/>
            </a:blip>
            <a:stretch>
              <a:fillRect b="-38883" l="0" r="0" t="-38885"/>
            </a:stretch>
          </a:blipFill>
          <a:ln>
            <a:noFill/>
          </a:ln>
        </p:spPr>
      </p:sp>
      <p:sp>
        <p:nvSpPr>
          <p:cNvPr id="196" name="Google Shape;196;p7"/>
          <p:cNvSpPr/>
          <p:nvPr/>
        </p:nvSpPr>
        <p:spPr>
          <a:xfrm>
            <a:off x="6211377" y="1028700"/>
            <a:ext cx="4760156" cy="4222323"/>
          </a:xfrm>
          <a:custGeom>
            <a:rect b="b" l="l" r="r" t="t"/>
            <a:pathLst>
              <a:path extrusionOk="0" h="4222323" w="4760156">
                <a:moveTo>
                  <a:pt x="0" y="0"/>
                </a:moveTo>
                <a:lnTo>
                  <a:pt x="4760156" y="0"/>
                </a:lnTo>
                <a:lnTo>
                  <a:pt x="4760156" y="4222323"/>
                </a:lnTo>
                <a:lnTo>
                  <a:pt x="0" y="4222323"/>
                </a:lnTo>
                <a:lnTo>
                  <a:pt x="0" y="0"/>
                </a:lnTo>
                <a:close/>
              </a:path>
            </a:pathLst>
          </a:custGeom>
          <a:blipFill rotWithShape="1">
            <a:blip r:embed="rId5">
              <a:alphaModFix/>
            </a:blip>
            <a:stretch>
              <a:fillRect b="-3472" l="-12899" r="-115129" t="0"/>
            </a:stretch>
          </a:blipFill>
          <a:ln>
            <a:noFill/>
          </a:ln>
        </p:spPr>
      </p:sp>
      <p:sp>
        <p:nvSpPr>
          <p:cNvPr id="197" name="Google Shape;197;p7"/>
          <p:cNvSpPr/>
          <p:nvPr/>
        </p:nvSpPr>
        <p:spPr>
          <a:xfrm>
            <a:off x="6155059" y="5378090"/>
            <a:ext cx="4741092" cy="4163129"/>
          </a:xfrm>
          <a:custGeom>
            <a:rect b="b" l="l" r="r" t="t"/>
            <a:pathLst>
              <a:path extrusionOk="0" h="4163129" w="4741092">
                <a:moveTo>
                  <a:pt x="0" y="0"/>
                </a:moveTo>
                <a:lnTo>
                  <a:pt x="4741093" y="0"/>
                </a:lnTo>
                <a:lnTo>
                  <a:pt x="4741093" y="4163129"/>
                </a:lnTo>
                <a:lnTo>
                  <a:pt x="0" y="4163129"/>
                </a:lnTo>
                <a:lnTo>
                  <a:pt x="0" y="0"/>
                </a:lnTo>
                <a:close/>
              </a:path>
            </a:pathLst>
          </a:custGeom>
          <a:blipFill rotWithShape="1">
            <a:blip r:embed="rId5">
              <a:alphaModFix/>
            </a:blip>
            <a:stretch>
              <a:fillRect b="-1200" l="-121307" r="0" t="-241"/>
            </a:stretch>
          </a:blipFill>
          <a:ln>
            <a:noFill/>
          </a:ln>
        </p:spPr>
      </p:sp>
      <p:sp>
        <p:nvSpPr>
          <p:cNvPr id="198" name="Google Shape;198;p7"/>
          <p:cNvSpPr txBox="1"/>
          <p:nvPr/>
        </p:nvSpPr>
        <p:spPr>
          <a:xfrm>
            <a:off x="659100" y="1583625"/>
            <a:ext cx="4528800" cy="82596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i="0" lang="en-US" sz="2199" u="none" cap="none" strike="noStrike">
                <a:solidFill>
                  <a:srgbClr val="99391B"/>
                </a:solidFill>
                <a:latin typeface="Poppins"/>
                <a:ea typeface="Poppins"/>
                <a:cs typeface="Poppins"/>
                <a:sym typeface="Poppins"/>
                <a:extLst>
                  <a:ext uri="http://customooxmlschemas.google.com/">
                    <go:slidesCustomData xmlns:go="http://customooxmlschemas.google.com/" textRoundtripDataId="1"/>
                  </a:ext>
                </a:extLst>
              </a:rPr>
              <a:t>Unique Features and Differentiation:</a:t>
            </a:r>
            <a:r>
              <a:rPr b="1" i="0" lang="en-US" sz="2199" u="none" cap="none" strike="noStrike">
                <a:solidFill>
                  <a:srgbClr val="000000"/>
                </a:solidFill>
                <a:latin typeface="Poppins"/>
                <a:ea typeface="Poppins"/>
                <a:cs typeface="Poppins"/>
                <a:sym typeface="Poppins"/>
                <a:extLst>
                  <a:ext uri="http://customooxmlschemas.google.com/">
                    <go:slidesCustomData xmlns:go="http://customooxmlschemas.google.com/" textRoundtripDataId="2"/>
                  </a:ext>
                </a:extLst>
              </a:rPr>
              <a:t> </a:t>
            </a:r>
            <a:r>
              <a:rPr lang="en-US" sz="2199">
                <a:latin typeface="Poppins"/>
                <a:ea typeface="Poppins"/>
                <a:cs typeface="Poppins"/>
                <a:sym typeface="Poppins"/>
              </a:rPr>
              <a:t>With the elastics component of the glove, users are able to adjust the tightness and strength as they see fit.</a:t>
            </a:r>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sz="2199">
              <a:latin typeface="Poppins"/>
              <a:ea typeface="Poppins"/>
              <a:cs typeface="Poppins"/>
              <a:sym typeface="Poppins"/>
            </a:endParaRPr>
          </a:p>
          <a:p>
            <a:pPr indent="0" lvl="0" marL="0" marR="0" rtl="0" algn="l">
              <a:lnSpc>
                <a:spcPct val="130013"/>
              </a:lnSpc>
              <a:spcBef>
                <a:spcPts val="0"/>
              </a:spcBef>
              <a:spcAft>
                <a:spcPts val="0"/>
              </a:spcAft>
              <a:buNone/>
            </a:pPr>
            <a:r>
              <a:rPr b="1" i="0" lang="en-US" sz="2199" u="none" cap="none" strike="noStrike">
                <a:solidFill>
                  <a:srgbClr val="99391B"/>
                </a:solidFill>
                <a:latin typeface="Poppins"/>
                <a:ea typeface="Poppins"/>
                <a:cs typeface="Poppins"/>
                <a:sym typeface="Poppins"/>
              </a:rPr>
              <a:t>Broader Applicability: </a:t>
            </a:r>
            <a:endParaRPr/>
          </a:p>
          <a:p>
            <a:pPr indent="0" lvl="0" marL="0" marR="0" rtl="0" algn="l">
              <a:lnSpc>
                <a:spcPct val="130013"/>
              </a:lnSpc>
              <a:spcBef>
                <a:spcPts val="0"/>
              </a:spcBef>
              <a:spcAft>
                <a:spcPts val="0"/>
              </a:spcAft>
              <a:buNone/>
            </a:pPr>
            <a:r>
              <a:rPr lang="en-US" sz="2199">
                <a:latin typeface="Poppins"/>
                <a:ea typeface="Poppins"/>
                <a:cs typeface="Poppins"/>
                <a:sym typeface="Poppins"/>
              </a:rPr>
              <a:t>Due to the design of the glove, the ArthroGrip can be used by various demographics and for non-golfing purposes.</a:t>
            </a:r>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a:p>
            <a:pPr indent="0" lvl="0" marL="0" marR="0" rtl="0" algn="l">
              <a:lnSpc>
                <a:spcPct val="130013"/>
              </a:lnSpc>
              <a:spcBef>
                <a:spcPts val="0"/>
              </a:spcBef>
              <a:spcAft>
                <a:spcPts val="0"/>
              </a:spcAft>
              <a:buNone/>
            </a:pPr>
            <a:r>
              <a:t/>
            </a:r>
            <a:endParaRPr b="0" i="0" sz="2199" u="none" cap="none" strike="noStrike">
              <a:solidFill>
                <a:srgbClr val="000000"/>
              </a:solidFill>
              <a:latin typeface="Poppins"/>
              <a:ea typeface="Poppins"/>
              <a:cs typeface="Poppins"/>
              <a:sym typeface="Poppins"/>
            </a:endParaRPr>
          </a:p>
        </p:txBody>
      </p:sp>
      <p:cxnSp>
        <p:nvCxnSpPr>
          <p:cNvPr id="199" name="Google Shape;199;p7"/>
          <p:cNvCxnSpPr/>
          <p:nvPr/>
        </p:nvCxnSpPr>
        <p:spPr>
          <a:xfrm>
            <a:off x="5021259" y="2567952"/>
            <a:ext cx="1783887" cy="1414470"/>
          </a:xfrm>
          <a:prstGeom prst="straightConnector1">
            <a:avLst/>
          </a:prstGeom>
          <a:noFill/>
          <a:ln cap="flat" cmpd="sng" w="38100">
            <a:solidFill>
              <a:srgbClr val="99391B"/>
            </a:solidFill>
            <a:prstDash val="solid"/>
            <a:round/>
            <a:headEnd len="lg" w="lg" type="oval"/>
            <a:tailEnd len="lg" w="lg" type="oval"/>
          </a:ln>
        </p:spPr>
      </p:cxnSp>
      <p:cxnSp>
        <p:nvCxnSpPr>
          <p:cNvPr id="200" name="Google Shape;200;p7"/>
          <p:cNvCxnSpPr/>
          <p:nvPr/>
        </p:nvCxnSpPr>
        <p:spPr>
          <a:xfrm>
            <a:off x="4487401" y="6557303"/>
            <a:ext cx="2954267" cy="278572"/>
          </a:xfrm>
          <a:prstGeom prst="straightConnector1">
            <a:avLst/>
          </a:prstGeom>
          <a:noFill/>
          <a:ln cap="flat" cmpd="sng" w="38100">
            <a:solidFill>
              <a:srgbClr val="99391B"/>
            </a:solidFill>
            <a:prstDash val="solid"/>
            <a:round/>
            <a:headEnd len="lg" w="lg" type="oval"/>
            <a:tailEnd len="lg" w="lg" type="oval"/>
          </a:ln>
        </p:spPr>
      </p:cxnSp>
      <p:sp>
        <p:nvSpPr>
          <p:cNvPr id="201" name="Google Shape;201;p7"/>
          <p:cNvSpPr txBox="1"/>
          <p:nvPr/>
        </p:nvSpPr>
        <p:spPr>
          <a:xfrm>
            <a:off x="11552317" y="1120254"/>
            <a:ext cx="6076500" cy="2001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6500" u="none" cap="none" strike="noStrike">
                <a:solidFill>
                  <a:srgbClr val="000000"/>
                </a:solidFill>
                <a:latin typeface="Poppins"/>
                <a:ea typeface="Poppins"/>
                <a:cs typeface="Poppins"/>
                <a:sym typeface="Poppins"/>
              </a:rPr>
              <a:t>PROTOTYPE DEVELOPMENT</a:t>
            </a:r>
            <a:endParaRPr/>
          </a:p>
        </p:txBody>
      </p:sp>
      <p:sp>
        <p:nvSpPr>
          <p:cNvPr id="202" name="Google Shape;202;p7"/>
          <p:cNvSpPr txBox="1"/>
          <p:nvPr/>
        </p:nvSpPr>
        <p:spPr>
          <a:xfrm>
            <a:off x="12584625" y="6835875"/>
            <a:ext cx="5044200" cy="29790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b="1" i="0" lang="en-US" sz="2199" u="none" cap="none" strike="noStrike">
                <a:solidFill>
                  <a:srgbClr val="99391B"/>
                </a:solidFill>
                <a:latin typeface="Poppins"/>
                <a:ea typeface="Poppins"/>
                <a:cs typeface="Poppins"/>
                <a:sym typeface="Poppins"/>
              </a:rPr>
              <a:t>Ethical and Practical Considerations</a:t>
            </a:r>
            <a:r>
              <a:rPr b="0" i="0" lang="en-US" sz="2199" u="none" cap="none" strike="noStrike">
                <a:solidFill>
                  <a:srgbClr val="000000"/>
                </a:solidFill>
                <a:latin typeface="Poppins"/>
                <a:ea typeface="Poppins"/>
                <a:cs typeface="Poppins"/>
                <a:sym typeface="Poppins"/>
              </a:rPr>
              <a:t>:</a:t>
            </a:r>
            <a:endParaRPr/>
          </a:p>
          <a:p>
            <a:pPr indent="0" lvl="0" marL="0" marR="0" rtl="0" algn="r">
              <a:lnSpc>
                <a:spcPct val="130013"/>
              </a:lnSpc>
              <a:spcBef>
                <a:spcPts val="0"/>
              </a:spcBef>
              <a:spcAft>
                <a:spcPts val="0"/>
              </a:spcAft>
              <a:buNone/>
            </a:pPr>
            <a:r>
              <a:rPr lang="en-US" sz="2199">
                <a:latin typeface="Poppins"/>
                <a:ea typeface="Poppins"/>
                <a:cs typeface="Poppins"/>
                <a:sym typeface="Poppins"/>
              </a:rPr>
              <a:t>Ethically sourced materials were used, affordability and accessibility was prioritized during production,</a:t>
            </a:r>
            <a:r>
              <a:rPr b="0" i="0" lang="en-US" sz="2199" u="none" cap="none" strike="noStrike">
                <a:solidFill>
                  <a:srgbClr val="000000"/>
                </a:solidFill>
                <a:latin typeface="Poppins"/>
                <a:ea typeface="Poppins"/>
                <a:cs typeface="Poppins"/>
                <a:sym typeface="Poppins"/>
              </a:rPr>
              <a:t> privacy and confidentiality were maintained in user interviews.</a:t>
            </a:r>
            <a:endParaRPr/>
          </a:p>
        </p:txBody>
      </p:sp>
      <p:cxnSp>
        <p:nvCxnSpPr>
          <p:cNvPr id="203" name="Google Shape;203;p7"/>
          <p:cNvCxnSpPr/>
          <p:nvPr/>
        </p:nvCxnSpPr>
        <p:spPr>
          <a:xfrm>
            <a:off x="9976418" y="7369289"/>
            <a:ext cx="2955736" cy="554068"/>
          </a:xfrm>
          <a:prstGeom prst="straightConnector1">
            <a:avLst/>
          </a:prstGeom>
          <a:noFill/>
          <a:ln cap="flat" cmpd="sng" w="38100">
            <a:solidFill>
              <a:srgbClr val="99391B"/>
            </a:solidFill>
            <a:prstDash val="solid"/>
            <a:round/>
            <a:headEnd len="lg" w="lg" type="oval"/>
            <a:tailEnd len="lg" w="lg"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BFB"/>
        </a:solidFill>
      </p:bgPr>
    </p:bg>
    <p:spTree>
      <p:nvGrpSpPr>
        <p:cNvPr id="207" name="Shape 207"/>
        <p:cNvGrpSpPr/>
        <p:nvPr/>
      </p:nvGrpSpPr>
      <p:grpSpPr>
        <a:xfrm>
          <a:off x="0" y="0"/>
          <a:ext cx="0" cy="0"/>
          <a:chOff x="0" y="0"/>
          <a:chExt cx="0" cy="0"/>
        </a:xfrm>
      </p:grpSpPr>
      <p:sp>
        <p:nvSpPr>
          <p:cNvPr id="208" name="Google Shape;208;p8"/>
          <p:cNvSpPr txBox="1"/>
          <p:nvPr/>
        </p:nvSpPr>
        <p:spPr>
          <a:xfrm>
            <a:off x="12999678" y="2396400"/>
            <a:ext cx="4259700" cy="34191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b="1" i="0" lang="en-US" sz="2199" u="none" cap="none" strike="noStrike">
                <a:solidFill>
                  <a:srgbClr val="1C5739"/>
                </a:solidFill>
                <a:latin typeface="Poppins"/>
                <a:ea typeface="Poppins"/>
                <a:cs typeface="Poppins"/>
                <a:sym typeface="Poppins"/>
              </a:rPr>
              <a:t>Implemented Improvements: </a:t>
            </a:r>
            <a:endParaRPr/>
          </a:p>
          <a:p>
            <a:pPr indent="0" lvl="0" marL="0" marR="0" rtl="0" algn="r">
              <a:lnSpc>
                <a:spcPct val="130013"/>
              </a:lnSpc>
              <a:spcBef>
                <a:spcPts val="0"/>
              </a:spcBef>
              <a:spcAft>
                <a:spcPts val="0"/>
              </a:spcAft>
              <a:buNone/>
            </a:pPr>
            <a:r>
              <a:rPr lang="en-US" sz="2199">
                <a:latin typeface="Poppins"/>
                <a:ea typeface="Poppins"/>
                <a:cs typeface="Poppins"/>
                <a:sym typeface="Poppins"/>
              </a:rPr>
              <a:t>The criss-cross pattern creates variation in function,  whether its enhanced security by wrapping around the club shaft, or enhanced grip by using the adhesive elastic for additional club grip </a:t>
            </a:r>
            <a:r>
              <a:rPr b="0" i="0" lang="en-US" sz="2199" u="none" cap="none" strike="noStrike">
                <a:solidFill>
                  <a:srgbClr val="000000"/>
                </a:solidFill>
                <a:latin typeface="Poppins"/>
                <a:ea typeface="Poppins"/>
                <a:cs typeface="Poppins"/>
                <a:sym typeface="Poppins"/>
              </a:rPr>
              <a:t>.</a:t>
            </a:r>
            <a:endParaRPr/>
          </a:p>
        </p:txBody>
      </p:sp>
      <p:sp>
        <p:nvSpPr>
          <p:cNvPr id="209" name="Google Shape;209;p8"/>
          <p:cNvSpPr/>
          <p:nvPr/>
        </p:nvSpPr>
        <p:spPr>
          <a:xfrm>
            <a:off x="6879857" y="1028700"/>
            <a:ext cx="4760156" cy="4222323"/>
          </a:xfrm>
          <a:custGeom>
            <a:rect b="b" l="l" r="r" t="t"/>
            <a:pathLst>
              <a:path extrusionOk="0" h="4222323" w="4760156">
                <a:moveTo>
                  <a:pt x="0" y="0"/>
                </a:moveTo>
                <a:lnTo>
                  <a:pt x="4760157" y="0"/>
                </a:lnTo>
                <a:lnTo>
                  <a:pt x="4760157" y="4222323"/>
                </a:lnTo>
                <a:lnTo>
                  <a:pt x="0" y="4222323"/>
                </a:lnTo>
                <a:lnTo>
                  <a:pt x="0" y="0"/>
                </a:lnTo>
                <a:close/>
              </a:path>
            </a:pathLst>
          </a:custGeom>
          <a:blipFill rotWithShape="1">
            <a:blip r:embed="rId3">
              <a:alphaModFix amt="52999"/>
            </a:blip>
            <a:stretch>
              <a:fillRect b="-3472" l="-12899" r="-115129" t="0"/>
            </a:stretch>
          </a:blipFill>
          <a:ln>
            <a:noFill/>
          </a:ln>
        </p:spPr>
      </p:sp>
      <p:sp>
        <p:nvSpPr>
          <p:cNvPr id="210" name="Google Shape;210;p8"/>
          <p:cNvSpPr/>
          <p:nvPr/>
        </p:nvSpPr>
        <p:spPr>
          <a:xfrm>
            <a:off x="6889389" y="5448240"/>
            <a:ext cx="4741092" cy="4163129"/>
          </a:xfrm>
          <a:custGeom>
            <a:rect b="b" l="l" r="r" t="t"/>
            <a:pathLst>
              <a:path extrusionOk="0" h="4163129" w="4741092">
                <a:moveTo>
                  <a:pt x="0" y="0"/>
                </a:moveTo>
                <a:lnTo>
                  <a:pt x="4741093" y="0"/>
                </a:lnTo>
                <a:lnTo>
                  <a:pt x="4741093" y="4163129"/>
                </a:lnTo>
                <a:lnTo>
                  <a:pt x="0" y="4163129"/>
                </a:lnTo>
                <a:lnTo>
                  <a:pt x="0" y="0"/>
                </a:lnTo>
                <a:close/>
              </a:path>
            </a:pathLst>
          </a:custGeom>
          <a:blipFill rotWithShape="1">
            <a:blip r:embed="rId3">
              <a:alphaModFix amt="52999"/>
            </a:blip>
            <a:stretch>
              <a:fillRect b="-1200" l="-121307" r="0" t="-241"/>
            </a:stretch>
          </a:blipFill>
          <a:ln>
            <a:noFill/>
          </a:ln>
        </p:spPr>
      </p:sp>
      <p:cxnSp>
        <p:nvCxnSpPr>
          <p:cNvPr id="211" name="Google Shape;211;p8"/>
          <p:cNvCxnSpPr>
            <a:endCxn id="208" idx="1"/>
          </p:cNvCxnSpPr>
          <p:nvPr/>
        </p:nvCxnSpPr>
        <p:spPr>
          <a:xfrm>
            <a:off x="10777278" y="3468150"/>
            <a:ext cx="2222400" cy="637800"/>
          </a:xfrm>
          <a:prstGeom prst="straightConnector1">
            <a:avLst/>
          </a:prstGeom>
          <a:noFill/>
          <a:ln cap="flat" cmpd="sng" w="38100">
            <a:solidFill>
              <a:srgbClr val="397D5A"/>
            </a:solidFill>
            <a:prstDash val="solid"/>
            <a:round/>
            <a:headEnd len="lg" w="lg" type="oval"/>
            <a:tailEnd len="lg" w="lg" type="oval"/>
          </a:ln>
        </p:spPr>
      </p:cxnSp>
      <p:sp>
        <p:nvSpPr>
          <p:cNvPr id="212" name="Google Shape;212;p8"/>
          <p:cNvSpPr txBox="1"/>
          <p:nvPr/>
        </p:nvSpPr>
        <p:spPr>
          <a:xfrm>
            <a:off x="628764" y="904875"/>
            <a:ext cx="6076500" cy="200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500" u="none" cap="none" strike="noStrike">
                <a:solidFill>
                  <a:srgbClr val="000000"/>
                </a:solidFill>
                <a:latin typeface="Poppins"/>
                <a:ea typeface="Poppins"/>
                <a:cs typeface="Poppins"/>
                <a:sym typeface="Poppins"/>
              </a:rPr>
              <a:t>PROTOTYPE REFINEMENT</a:t>
            </a:r>
            <a:endParaRPr/>
          </a:p>
        </p:txBody>
      </p:sp>
      <p:sp>
        <p:nvSpPr>
          <p:cNvPr id="213" name="Google Shape;213;p8"/>
          <p:cNvSpPr txBox="1"/>
          <p:nvPr/>
        </p:nvSpPr>
        <p:spPr>
          <a:xfrm>
            <a:off x="12999678" y="6804893"/>
            <a:ext cx="4259700" cy="20988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b="1" i="0" lang="en-US" sz="2199" u="none" cap="none" strike="noStrike">
                <a:solidFill>
                  <a:srgbClr val="1C5739"/>
                </a:solidFill>
                <a:latin typeface="Poppins"/>
                <a:ea typeface="Poppins"/>
                <a:cs typeface="Poppins"/>
                <a:sym typeface="Poppins"/>
              </a:rPr>
              <a:t>Implemented Improvements: </a:t>
            </a:r>
            <a:endParaRPr/>
          </a:p>
          <a:p>
            <a:pPr indent="0" lvl="0" marL="0" marR="0" rtl="0" algn="r">
              <a:lnSpc>
                <a:spcPct val="130013"/>
              </a:lnSpc>
              <a:spcBef>
                <a:spcPts val="0"/>
              </a:spcBef>
              <a:spcAft>
                <a:spcPts val="0"/>
              </a:spcAft>
              <a:buNone/>
            </a:pPr>
            <a:r>
              <a:rPr lang="en-US" sz="2199">
                <a:latin typeface="Poppins"/>
                <a:ea typeface="Poppins"/>
                <a:cs typeface="Poppins"/>
                <a:sym typeface="Poppins"/>
              </a:rPr>
              <a:t>Tension rods increase </a:t>
            </a:r>
            <a:r>
              <a:rPr lang="en-US" sz="2199">
                <a:latin typeface="Poppins"/>
                <a:ea typeface="Poppins"/>
                <a:cs typeface="Poppins"/>
                <a:sym typeface="Poppins"/>
              </a:rPr>
              <a:t>stability</a:t>
            </a:r>
            <a:r>
              <a:rPr lang="en-US" sz="2199">
                <a:latin typeface="Poppins"/>
                <a:ea typeface="Poppins"/>
                <a:cs typeface="Poppins"/>
                <a:sym typeface="Poppins"/>
              </a:rPr>
              <a:t> in the wrist, by providing security </a:t>
            </a:r>
            <a:r>
              <a:rPr lang="en-US" sz="2199">
                <a:latin typeface="Poppins"/>
                <a:ea typeface="Poppins"/>
                <a:cs typeface="Poppins"/>
                <a:sym typeface="Poppins"/>
              </a:rPr>
              <a:t>through</a:t>
            </a:r>
            <a:r>
              <a:rPr lang="en-US" sz="2199">
                <a:latin typeface="Poppins"/>
                <a:ea typeface="Poppins"/>
                <a:cs typeface="Poppins"/>
                <a:sym typeface="Poppins"/>
              </a:rPr>
              <a:t> the swing path</a:t>
            </a:r>
            <a:endParaRPr/>
          </a:p>
        </p:txBody>
      </p:sp>
      <p:cxnSp>
        <p:nvCxnSpPr>
          <p:cNvPr id="214" name="Google Shape;214;p8"/>
          <p:cNvCxnSpPr>
            <a:endCxn id="213" idx="1"/>
          </p:cNvCxnSpPr>
          <p:nvPr/>
        </p:nvCxnSpPr>
        <p:spPr>
          <a:xfrm flipH="1" rot="10800000">
            <a:off x="10699878" y="7854293"/>
            <a:ext cx="2299800" cy="35100"/>
          </a:xfrm>
          <a:prstGeom prst="straightConnector1">
            <a:avLst/>
          </a:prstGeom>
          <a:noFill/>
          <a:ln cap="flat" cmpd="sng" w="38100">
            <a:solidFill>
              <a:srgbClr val="397D5A"/>
            </a:solidFill>
            <a:prstDash val="solid"/>
            <a:round/>
            <a:headEnd len="lg" w="lg" type="oval"/>
            <a:tailEnd len="lg" w="lg" type="oval"/>
          </a:ln>
        </p:spPr>
      </p:cxnSp>
      <p:sp>
        <p:nvSpPr>
          <p:cNvPr id="215" name="Google Shape;215;p8"/>
          <p:cNvSpPr txBox="1"/>
          <p:nvPr/>
        </p:nvSpPr>
        <p:spPr>
          <a:xfrm>
            <a:off x="628778" y="7024943"/>
            <a:ext cx="4259700" cy="1658700"/>
          </a:xfrm>
          <a:prstGeom prst="rect">
            <a:avLst/>
          </a:prstGeom>
          <a:noFill/>
          <a:ln>
            <a:noFill/>
          </a:ln>
        </p:spPr>
        <p:txBody>
          <a:bodyPr anchorCtr="0" anchor="t" bIns="0" lIns="0" spcFirstLastPara="1" rIns="0" wrap="square" tIns="0">
            <a:spAutoFit/>
          </a:bodyPr>
          <a:lstStyle/>
          <a:p>
            <a:pPr indent="0" lvl="0" marL="0" marR="0" rtl="0" algn="r">
              <a:lnSpc>
                <a:spcPct val="130013"/>
              </a:lnSpc>
              <a:spcBef>
                <a:spcPts val="0"/>
              </a:spcBef>
              <a:spcAft>
                <a:spcPts val="0"/>
              </a:spcAft>
              <a:buNone/>
            </a:pPr>
            <a:r>
              <a:rPr b="1" i="0" lang="en-US" sz="2199" u="none" cap="none" strike="noStrike">
                <a:solidFill>
                  <a:srgbClr val="1C5739"/>
                </a:solidFill>
                <a:latin typeface="Poppins"/>
                <a:ea typeface="Poppins"/>
                <a:cs typeface="Poppins"/>
                <a:sym typeface="Poppins"/>
              </a:rPr>
              <a:t>Implemented Improvements: </a:t>
            </a:r>
            <a:endParaRPr/>
          </a:p>
          <a:p>
            <a:pPr indent="0" lvl="0" marL="0" marR="0" rtl="0" algn="l">
              <a:lnSpc>
                <a:spcPct val="130013"/>
              </a:lnSpc>
              <a:spcBef>
                <a:spcPts val="0"/>
              </a:spcBef>
              <a:spcAft>
                <a:spcPts val="0"/>
              </a:spcAft>
              <a:buNone/>
            </a:pPr>
            <a:r>
              <a:rPr lang="en-US" sz="2199">
                <a:latin typeface="Poppins"/>
                <a:ea typeface="Poppins"/>
                <a:cs typeface="Poppins"/>
                <a:sym typeface="Poppins"/>
              </a:rPr>
              <a:t>The velcro straps aid in adjustability, for both comfort and security for our user</a:t>
            </a:r>
            <a:endParaRPr/>
          </a:p>
        </p:txBody>
      </p:sp>
      <p:cxnSp>
        <p:nvCxnSpPr>
          <p:cNvPr id="216" name="Google Shape;216;p8"/>
          <p:cNvCxnSpPr>
            <a:stCxn id="215" idx="3"/>
          </p:cNvCxnSpPr>
          <p:nvPr/>
        </p:nvCxnSpPr>
        <p:spPr>
          <a:xfrm flipH="1" rot="10800000">
            <a:off x="4888478" y="6737993"/>
            <a:ext cx="2584200" cy="1116300"/>
          </a:xfrm>
          <a:prstGeom prst="straightConnector1">
            <a:avLst/>
          </a:prstGeom>
          <a:noFill/>
          <a:ln cap="flat" cmpd="sng" w="38100">
            <a:solidFill>
              <a:srgbClr val="397D5A"/>
            </a:solidFill>
            <a:prstDash val="solid"/>
            <a:round/>
            <a:headEnd len="lg" w="lg" type="oval"/>
            <a:tailEnd len="lg" w="lg" type="oval"/>
          </a:ln>
        </p:spPr>
      </p:cxnSp>
      <p:sp>
        <p:nvSpPr>
          <p:cNvPr id="217" name="Google Shape;217;p8"/>
          <p:cNvSpPr txBox="1"/>
          <p:nvPr/>
        </p:nvSpPr>
        <p:spPr>
          <a:xfrm>
            <a:off x="628775" y="2987550"/>
            <a:ext cx="4760100" cy="2236800"/>
          </a:xfrm>
          <a:prstGeom prst="rect">
            <a:avLst/>
          </a:prstGeom>
          <a:noFill/>
          <a:ln>
            <a:noFill/>
          </a:ln>
        </p:spPr>
        <p:txBody>
          <a:bodyPr anchorCtr="0" anchor="t" bIns="91425" lIns="91425" spcFirstLastPara="1" rIns="91425" wrap="square" tIns="91425">
            <a:spAutoFit/>
          </a:bodyPr>
          <a:lstStyle/>
          <a:p>
            <a:pPr indent="0" lvl="0" marL="0" rtl="0" algn="l">
              <a:lnSpc>
                <a:spcPct val="130013"/>
              </a:lnSpc>
              <a:spcBef>
                <a:spcPts val="0"/>
              </a:spcBef>
              <a:spcAft>
                <a:spcPts val="0"/>
              </a:spcAft>
              <a:buNone/>
            </a:pPr>
            <a:r>
              <a:rPr lang="en-US" sz="2150">
                <a:solidFill>
                  <a:schemeClr val="dk1"/>
                </a:solidFill>
                <a:latin typeface="Poppins"/>
                <a:ea typeface="Poppins"/>
                <a:cs typeface="Poppins"/>
                <a:sym typeface="Poppins"/>
              </a:rPr>
              <a:t>Elastic bands featuring velcro straps highlight the functionality, and the rods in the wrist sleeve facilitate wrist stability through the </a:t>
            </a:r>
            <a:r>
              <a:rPr lang="en-US" sz="2150">
                <a:solidFill>
                  <a:schemeClr val="dk1"/>
                </a:solidFill>
                <a:latin typeface="Poppins"/>
                <a:ea typeface="Poppins"/>
                <a:cs typeface="Poppins"/>
                <a:sym typeface="Poppins"/>
              </a:rPr>
              <a:t>swinging motion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